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5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6.xml" ContentType="application/vnd.openxmlformats-officedocument.drawingml.chart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1"/>
  </p:notesMasterIdLst>
  <p:sldIdLst>
    <p:sldId id="29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283" r:id="rId53"/>
    <p:sldId id="284" r:id="rId54"/>
    <p:sldId id="285" r:id="rId55"/>
    <p:sldId id="286" r:id="rId56"/>
    <p:sldId id="287" r:id="rId57"/>
    <p:sldId id="288" r:id="rId58"/>
    <p:sldId id="289" r:id="rId59"/>
    <p:sldId id="290" r:id="rId6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32" y="-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image" Target="../media/image10.png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image" Target="../media/image10.png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image" Target="../media/image10.png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image" Target="../media/image10.png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10.png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5.xlsx"/><Relationship Id="rId1" Type="http://schemas.openxmlformats.org/officeDocument/2006/relationships/image" Target="../media/image10.png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6.xlsx"/><Relationship Id="rId1" Type="http://schemas.openxmlformats.org/officeDocument/2006/relationships/image" Target="../media/image10.png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7.xlsx"/><Relationship Id="rId1" Type="http://schemas.openxmlformats.org/officeDocument/2006/relationships/image" Target="../media/image1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5353499999999999"/>
          <c:y val="7.1195900000000006E-2"/>
          <c:w val="0.64146499999999995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6-42F3-B629-5F689CEF33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5353499999999999"/>
          <c:y val="7.1195900000000006E-2"/>
          <c:w val="0.64146499999999995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E6-4F20-B81E-42BD0FF7E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5353499999999999"/>
          <c:y val="7.1195900000000006E-2"/>
          <c:w val="0.64146499999999995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CE-4072-8D71-52ADAE466D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85264"/>
          <c:y val="7.1195900000000006E-2"/>
          <c:w val="0.58016199999999996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101266208287258"/>
                      <c:h val="0.131788633968356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B2A3-490C-93D1-B7DCC719B3F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93-4097-B3F4-34705CCF10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45074700000000001"/>
          <c:y val="7.1195900000000006E-2"/>
          <c:w val="0.51836199999999999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404403064886121"/>
                      <c:h val="0.1445021815246326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D66-4544-9DEA-99CFBD6DC874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FD-4D49-898B-8F8C10C63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1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.25"/>
        <c:minorUnit val="12.6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5353499999999999"/>
          <c:y val="7.1195900000000006E-2"/>
          <c:w val="0.64146499999999995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F0-4015-9A94-11C1B3207A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5353499999999999"/>
          <c:y val="7.1195900000000006E-2"/>
          <c:w val="0.64146499999999995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9D-4B7B-A8D2-3261DB2D4D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85264"/>
          <c:y val="7.1195900000000006E-2"/>
          <c:w val="0.58016199999999996"/>
          <c:h val="0.81388099999999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blipFill rotWithShape="1">
              <a:blip xmlns:r="http://schemas.openxmlformats.org/officeDocument/2006/relationships" r:embed="rId1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algn="tl">
                <a:srgbClr val="000000">
                  <a:alpha val="50000"/>
                </a:srgbClr>
              </a:outerShdw>
            </a:effectLst>
          </c:spPr>
          <c:invertIfNegative val="0"/>
          <c:dLbls>
            <c:dLbl>
              <c:idx val="0"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719928300948927"/>
                      <c:h val="0.116532376900825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11AD-462A-9351-B9CFD24D23E0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65164" dir="2388334" algn="tl">
                        <a:srgbClr val="000000">
                          <a:alpha val="79310"/>
                        </a:srgbClr>
                      </a:outerShdw>
                    </a:effectLst>
                    <a:latin typeface="Gill San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Sheet1!$B$1:$B$1</c:f>
              <c:strCache>
                <c:ptCount val="1"/>
                <c:pt idx="0">
                  <c:v>Coverage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68-41D2-B61E-C443C540D5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100"/>
          <c:min val="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400" b="0" i="0" u="none" strike="noStrike">
                <a:solidFill>
                  <a:srgbClr val="000000"/>
                </a:solidFill>
                <a:latin typeface="Gill Sans"/>
              </a:defRPr>
            </a:pPr>
            <a:endParaRPr lang="en-US"/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</a:t>
            </a:r>
          </a:p>
        </p:txBody>
      </p:sp>
    </p:spTree>
    <p:extLst>
      <p:ext uri="{BB962C8B-B14F-4D97-AF65-F5344CB8AC3E}">
        <p14:creationId xmlns:p14="http://schemas.microsoft.com/office/powerpoint/2010/main" val="2711140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599" indent="-228599">
              <a:buSzPct val="100000"/>
              <a:buChar char="•"/>
              <a:defRPr sz="1600"/>
            </a:pPr>
            <a:r>
              <a:t>Control-flow graphs are widely used to represent the control-flow paths in programs. </a:t>
            </a:r>
          </a:p>
          <a:p>
            <a:pPr marL="228599" indent="-228599">
              <a:buSzPct val="100000"/>
              <a:buChar char="•"/>
              <a:defRPr sz="1600"/>
            </a:pPr>
            <a:r>
              <a:t>The </a:t>
            </a:r>
            <a:r>
              <a:rPr u="sng"/>
              <a:t>nodes</a:t>
            </a:r>
            <a:r>
              <a:t> in a CFG correspond to basic blocks — sequences of statements that have one entry point and one exit point</a:t>
            </a:r>
          </a:p>
          <a:p>
            <a:pPr marL="228599" indent="-228599">
              <a:buSzPct val="100000"/>
              <a:buChar char="•"/>
              <a:defRPr sz="1600"/>
            </a:pPr>
            <a:r>
              <a:t>The </a:t>
            </a:r>
            <a:r>
              <a:rPr u="sng"/>
              <a:t>edges</a:t>
            </a:r>
            <a:r>
              <a:t> in a CFG correspond to possible transitions from one basic block to another</a:t>
            </a:r>
          </a:p>
          <a:p>
            <a:pPr marL="228599" indent="-228599">
              <a:buSzPct val="100000"/>
              <a:buChar char="•"/>
              <a:defRPr sz="1600"/>
            </a:pPr>
            <a:r>
              <a:t>For example, for the node corresponding to the if-condition (q &gt;0 and aa != 0), there are two outgoing edges, to nodes corresponding to the true branch and the false branch.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3" name="Shape 2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700"/>
            </a:pPr>
            <a:r>
              <a:t>On the last slide, we discussed a case where an if-statement gave rise to two branches in the CFG.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Similarly, other control-flow constructs give rise to distinct patterns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For example, while-loops, do-loops, and for-loops all give rise to cyclical structures in the CFG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 can use the CFG as an </a:t>
            </a:r>
            <a:r>
              <a:rPr u="sng"/>
              <a:t>adequacy criterion</a:t>
            </a:r>
            <a:r>
              <a:t> for test cases by requiring that a test suite covers all </a:t>
            </a:r>
            <a:r>
              <a:rPr u="sng"/>
              <a:t>parts</a:t>
            </a:r>
            <a:r>
              <a:t> of a CFG</a:t>
            </a:r>
          </a:p>
          <a:p>
            <a:r>
              <a:t>Here, </a:t>
            </a:r>
            <a:r>
              <a:rPr u="sng"/>
              <a:t>parts </a:t>
            </a:r>
            <a:r>
              <a:t>can refer to nodes, edges, paths, etc..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900"/>
            </a:pPr>
            <a:r>
              <a:t>As an example how to use a CFG to define a notion of test adequacy, we will consider a function </a:t>
            </a:r>
            <a:r>
              <a:rPr sz="1500" u="sng">
                <a:latin typeface="Monaco"/>
                <a:ea typeface="Monaco"/>
                <a:cs typeface="Monaco"/>
                <a:sym typeface="Monaco"/>
              </a:rPr>
              <a:t>cgi_decode</a:t>
            </a:r>
            <a:r>
              <a:t>  or CGI decoding.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The program is written in C, but the same idea applies to TypeScript.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When we start building a CFG for this program, the first basic block consists of the three declarations at the beginning of the function. For convenience, we’ll label this block “A”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hape 2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800"/>
            </a:pPr>
            <a:r>
              <a:t>The slide shows the rest of the cgi_decode function.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As you can see, there is a while-loop and several if-conditions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As a result, there are 10 additional basic blocks that we’ll label B-M for convenience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This is what cgi_decode looks as a CFG.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4" name="Shape 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Now, let’s consider the execution of a test, and how it corresponds to nodes in the CFG.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Here, the input consists of the string “test”;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While the program executes, one statement (or basic block) after the other is covered – i.e., executed. 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we will use checkmarks to indicate executed blocks.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as you can see, the loop is traversed once for each character in the input. When execution ends, nodes E, G, H, and I have not been executed: they remain </a:t>
            </a:r>
            <a:r>
              <a:rPr u="sng"/>
              <a:t>un-covered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While the program is executed, one statement (or basic block) after the other is covered – i.e., executed at least once – but not all of them.  Here, the input is “test”; checkmarks indicate executed blocks.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hape 4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We’d like to test every statement, so we come up with more test cases.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If we select a test case with a “+” character, block E is executed. We have increased our coverage!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Similar, if we create a test case containing the % character, blocks G and H are covered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800"/>
            </a:pPr>
            <a:r>
              <a:t>In the previous two lessons, we learned about functional or black-box testing.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In black-box testing, the focus is on checking </a:t>
            </a:r>
            <a:r>
              <a:rPr u="sng"/>
              <a:t>specified</a:t>
            </a:r>
            <a:r>
              <a:t> behavior, and the goal is to test as much </a:t>
            </a:r>
            <a:r>
              <a:rPr u="sng"/>
              <a:t>specified</a:t>
            </a:r>
            <a:r>
              <a:t> behavior as possible.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In this lesson, we will focus on </a:t>
            </a:r>
            <a:r>
              <a:rPr u="sng"/>
              <a:t>structural or white-box testing</a:t>
            </a:r>
            <a:r>
              <a:t>, where the focus is on testing as much </a:t>
            </a:r>
            <a:r>
              <a:rPr u="sng"/>
              <a:t>implemented</a:t>
            </a:r>
            <a:r>
              <a:t> behavior as possible.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120315" indent="-120315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and with this test case, block I as covered as well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599" indent="-228599">
              <a:buSzPct val="100000"/>
              <a:buChar char="•"/>
              <a:defRPr sz="1800"/>
            </a:pPr>
            <a:r>
              <a:t>Test adequacy criteria have been defined to determine if your test suite is good enough.</a:t>
            </a:r>
          </a:p>
          <a:p>
            <a:pPr marL="228599" indent="-228599">
              <a:buSzPct val="100000"/>
              <a:buChar char="•"/>
              <a:defRPr sz="1800"/>
            </a:pPr>
            <a:r>
              <a:t>A test adequacy criterion is a predicate that is true of false for a given program and test suite</a:t>
            </a:r>
          </a:p>
          <a:p>
            <a:pPr marL="228599" indent="-228599">
              <a:buSzPct val="100000"/>
              <a:buChar char="•"/>
              <a:defRPr sz="1800"/>
            </a:pPr>
            <a:r>
              <a:t>Usually expressed in the form of a rule e.g. “all statements must be covered”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8" name="Shape 5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800"/>
            </a:pPr>
            <a:r>
              <a:t>Statement coverage criterion states that each statement (or CFG node) should be covered.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The rationale for this criterion is that a defect in a given statement can only be discovered if that statement is executed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You can express statement coverage as a percentage: &lt;…&gt;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7" name="Shape 5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Let’s apply this to the cgi_decode example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The initial coverage is 7/11 blocks = 63%. 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(We could also count the statements instead (here: 14/20 = 70%), but conceptually, this makes no difference)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Shape 6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7" name="Shape 6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and the coverage increases with each additionally executed statement…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if we add the second test, coverage increases to 72%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Adding the third test increases coverage to 91%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6" name="Shape 7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And with adding the last test, we reach 100% block coverage (which is 100% statement coverage, too).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16" name="Shape 7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700"/>
            </a:pPr>
            <a:r>
              <a:t>Many forms of coverage can be computed automatically using automated tools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This is typically done by instrumenting the program so that whenever a statement/block is executed, a corresponding counter is updated.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For JS/TS, the Instanbul/NYC tool can be used to compute coverage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example project: https://github.com/philipbeel/example-typescript-nyc-mocha-coverage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500"/>
            </a:pPr>
            <a:r>
              <a:t>Another testing criterion is the </a:t>
            </a:r>
            <a:r>
              <a:rPr u="sng"/>
              <a:t>branch testing criterion</a:t>
            </a:r>
            <a:r>
              <a:t>, which states that each branch in the CFG should be executed at least once.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Branch coverage is defined as &lt;..&gt;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We say that the branch testing criterion </a:t>
            </a:r>
            <a:r>
              <a:rPr u="sng"/>
              <a:t>subsumes</a:t>
            </a:r>
            <a:r>
              <a:t> the statement testing criterion 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…because if a test suite satisfies the branch testing criterion for a given program, then it also satisfies the statement testing criterion for that program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In general, there are many other testing criteria that can be used to assess the adequacy of a test suite.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Here is a diagram that shows a number of testing criteria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The diagram visualizes how the criteria relate to each other: here, An arrow from a criterion A to a criterion B means that A subsumes B.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for example, branch testing subsumes statement testing and we visualize this by drawing an arrow from the Branch Testing criterion to the Statement Testing criterion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t>This means that if a given test suite satisfies the branch testing criterion for a given program, then so does the statement testing criterion for that program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600"/>
            </a:pPr>
            <a:r>
              <a:t>So why are we interested in structural testing?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A: your tests can only find defects in parts of code that they execute!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Therefore, it is useful to execute as many “parts” of the program as possible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Here </a:t>
            </a:r>
            <a:r>
              <a:rPr u="sng"/>
              <a:t>parts</a:t>
            </a:r>
            <a:r>
              <a:t> can be statements, functions, modules, conditions, and so on.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Structural testing can be automated, using code coverage tools to determine what still needs to be covered, and to help you understand how thorough your test suite is.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Why is branch testing useful? 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Let’s consider a buggy version of the same cgi_decode program where block F is missing (CLICK)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Then, the input you see here would achieve 100% statement coverage without ever triggering the defect (CLICK until 100% is displayed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However, if the conditional evaluates to false, we would execute buggy code, so having 100% statement coverage does not mean that the program is free of errors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2" name="Shape 3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However, if we focus on whether branches have been taken, though, we get a different picture.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Here, we label each branch with “true” or “false”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7" name="Shape 4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And if we track which branches are executed, we find that the test case executes only 7 out of 8 branches</a:t>
            </a:r>
          </a:p>
          <a:p>
            <a:pPr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 other words, branch coverage is 7/8 or 87%.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If we another test case, such as “</a:t>
            </a:r>
            <a:r>
              <a:rPr dirty="0" err="1"/>
              <a:t>abc</a:t>
            </a:r>
            <a:r>
              <a:rPr dirty="0"/>
              <a:t>”, we can cover this remaining branch – and find the defect.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hape 4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500"/>
            </a:pPr>
            <a:r>
              <a:t>Branch testing is a more rigorous testing criterion than statement testing, but it still has its limitations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Consider the situation where a condition consists of two sub-conditions, as in this example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Here, a condition consists of (high == 1 || low == -1), where the first subcondition has a bug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It is possible for this condition to evaluate to true or false based only on the value of low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so you can test both outcomes of this branch without ever executing the buggy code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hape 5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2000"/>
            </a:pPr>
            <a:r>
              <a:t>Condition testing addresses this limitation, but requiring that all individual conditions in compound conditions are covered</a:t>
            </a:r>
          </a:p>
          <a:p>
            <a:pPr marL="228600" indent="-228600">
              <a:buSzPct val="100000"/>
              <a:buChar char="•"/>
              <a:defRPr sz="2000"/>
            </a:pPr>
            <a:r>
              <a:t>Note: this criterion applies to all compound conditions, not just those used in if/while statements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8" name="Shape 5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600"/>
            </a:pPr>
            <a:r>
              <a:t>The basic condition adequacy criterion states that each basic condition must be evaluated at least once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and coverage can be computed as the # truth values taken by all basic conditions divided by 2 * the number of basic conditions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note that basic condition coverage does not subsume branch coverage. </a:t>
            </a:r>
          </a:p>
          <a:p>
            <a:pPr marL="228600" indent="-228600">
              <a:buSzPct val="100000"/>
              <a:buChar char="•"/>
              <a:defRPr sz="1600"/>
            </a:pPr>
            <a:r>
              <a:t>for the following test case for cgi_decode, we achieve 100% basic condition coverage but only 87% branch coverage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7" name="Shape 5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Here is a view of the diagram of test criteria again. 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As you can see, the basic condition criterion is not comparable with branch or statement coverage criteria – neither subsumes the other.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But we can define a combined “Branch and Condition Testing” criterion by requiring that all conditions and all decisions should be covered. 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This criterion requires that every sub-condition must evaluate to true and false, and the entire condition as well.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This criterion subsumes both branch testing and basic condition testing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6" name="Shape 5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Another idea is simply to test all possible combinations.  This is called compound condition testing.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700"/>
            </a:pPr>
            <a:r>
              <a:t>Structural testing </a:t>
            </a:r>
            <a:r>
              <a:rPr u="sng"/>
              <a:t>complements</a:t>
            </a:r>
            <a:r>
              <a:t> functional testing.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Functional testing only considers requirements, so it can find defects that occur because a requirement was not implemented. Structural testing can only find problems in features that were implemented.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On the other hand, structural testing can cover low-level details missed in high-level specifications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3" name="Shape 6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800"/>
            </a:pPr>
            <a:r>
              <a:t>Assume that we have the compound condition that you see here.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In the general case, we get a combinatorial explosion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short-circuit evaluation often reduces this to a more manageable number — 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for example if a is true, then b is never evaluated </a:t>
            </a:r>
          </a:p>
          <a:p>
            <a:pPr marL="228600" indent="-228600">
              <a:buSzPct val="100000"/>
              <a:buChar char="•"/>
              <a:defRPr sz="1800"/>
            </a:pPr>
            <a:r>
              <a:t>in this case, there are 13 combinations (to understand why, try drawing this as a decision tree)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33" name="Shape 6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The combinatorial explosion is the reason why compound condition testing is a </a:t>
            </a:r>
            <a:r>
              <a:rPr u="sng"/>
              <a:t>theoretical</a:t>
            </a:r>
            <a:r>
              <a:t>, rather than a </a:t>
            </a:r>
            <a:r>
              <a:rPr u="sng"/>
              <a:t>practical</a:t>
            </a:r>
            <a:r>
              <a:t> criterion.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In practice, it is not feasible to apply this criterion to programs of realistic size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In the diagram, we will draw a line to separate the theoretical testing criteria from the practical ones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2" name="Shape 6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 possible compromise is Modified Condition/Decision Coverage (or MC/DC) testing.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8" name="Shape 6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700"/>
            </a:pPr>
            <a:r>
              <a:t>In MCDC testing, the key idea is to test important combinations of conditions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Here, a combination of conditions is important if each basic condition is shown to independently affect the outcome of each decision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This criterion is legally required for certain safety-critical applications, e.g. in certain types of avionics software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4" name="Shape 6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700"/>
            </a:pPr>
            <a:r>
              <a:t>The basic idea for MCDC testing is that for each basic condition C, we need to have two test cases T1 and T2 such that: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values of all evaluated conditions except C are the same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compound condition as a whole evaluates to true for T1 and false for T2.</a:t>
            </a:r>
          </a:p>
          <a:p>
            <a:pPr marL="228600" indent="-228600">
              <a:buSzPct val="100000"/>
              <a:buChar char="•"/>
              <a:defRPr sz="1700"/>
            </a:pPr>
            <a:r>
              <a:t>(in other words, is observed to determine the outcome of the entire compound condition)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83" name="Shape 6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52400" indent="-152400">
              <a:lnSpc>
                <a:spcPct val="100000"/>
              </a:lnSpc>
              <a:buSzPct val="75000"/>
              <a:buFont typeface="Helvetica Neue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This example illustrates MCDC testing. We show 6 tests (numbered 1, 2, 3, 6, 11, and 13). For each test, we show the value for a,b,c,d, and e. </a:t>
            </a:r>
          </a:p>
          <a:p>
            <a:pPr marL="152400" indent="-152400">
              <a:lnSpc>
                <a:spcPct val="100000"/>
              </a:lnSpc>
              <a:buSzPct val="75000"/>
              <a:buFont typeface="Helvetica Neue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Underlined values that independently affect the outcome of the decision (changing any one of these would affect the overall outcome).</a:t>
            </a:r>
          </a:p>
          <a:p>
            <a:pPr marL="152400" indent="-152400">
              <a:lnSpc>
                <a:spcPct val="100000"/>
              </a:lnSpc>
              <a:buSzPct val="75000"/>
              <a:buFont typeface="Helvetica Neue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As an example: consider the highlighted rows: here </a:t>
            </a:r>
            <a:r>
              <a:rPr b="1"/>
              <a:t>b</a:t>
            </a:r>
            <a:r>
              <a:t> determines the outcome of the decision because the value for a is the same, and they don’t share any of the other basic conditions.</a:t>
            </a:r>
          </a:p>
          <a:p>
            <a:pPr marL="152400" indent="-152400">
              <a:lnSpc>
                <a:spcPct val="100000"/>
              </a:lnSpc>
              <a:buSzPct val="75000"/>
              <a:buFont typeface="Helvetica Neue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In this case, these 6 tests together achieve MCDC coverage. In general, there may be multiple test suites that achieve MCDC coverage.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0" name="Shape 6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The next testing criterion we consider is path testing</a:t>
            </a:r>
          </a:p>
          <a:p>
            <a:pPr marL="228600" indent="-228600">
              <a:buSzPct val="100000"/>
              <a:buChar char="•"/>
            </a:pPr>
            <a:r>
              <a:t>This criterion is </a:t>
            </a:r>
            <a:r>
              <a:rPr u="sng"/>
              <a:t>not practical</a:t>
            </a:r>
            <a:r>
              <a:t> because, in the presence of loops, the number of paths may be infinite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7" name="Shape 7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Here is the diagram again, with path testing included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Note that it subsumes many other criteria.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7" name="Shape 7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Boundary interior testing groups together paths that differ only in the subpath they follow when repeating the body of a loop.  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In other words, we follow each path in the CFG up to the first repeated node.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5" name="Shape 7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Here is an example to illustrate boundary interior testing.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We follow each path in the CFG up to the first repeated node.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The graph at the right shows the paths that must be covered in the CFG at the left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900"/>
            </a:pPr>
            <a:r>
              <a:t>Consider the following class for computing the roots of a quadratic equation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The method “solve” takes three arguments, a, b, and c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Which values for a, b, and c should we consider in our tests?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If a, b, and c are 32-bit integers, there are 10^28 possible legal inputs 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Not feasible to test them all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2" name="Shape 7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2000"/>
            </a:pPr>
            <a:r>
              <a:t>Boundary interior testing is not a practical testing criterion because the number of paths to be considered may still grow exponentially</a:t>
            </a:r>
          </a:p>
          <a:p>
            <a:pPr marL="228600" indent="-228600">
              <a:buSzPct val="100000"/>
              <a:buChar char="•"/>
              <a:defRPr sz="2000"/>
            </a:pPr>
            <a:r>
              <a:t>in this example you see here, with 4 conditions, there are 2^4 = 16 paths for which test cases would have to be constructed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2" name="Shape 82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Another alternative is loop boundary testing which forces constraints on how loops are to be executed.  This is a practical criterion.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28" name="Shape 8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&lt;…&gt;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0" name="Shape 87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Let’s consider how loop boundary testing can be applied to the cgi_decode example (CLICK)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We have to cover three cases: where the loop body is traversed 0 times, once, and more than once (CLICK)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To cover the first case, we can provide the empty string (CLICK)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To cover the second case, we can provide a string containing a single character “a” (CLICK)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To cover the third case, we can provide a string containing the text “abc” (CLICK)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400">
                <a:latin typeface="Helvetica"/>
                <a:ea typeface="Helvetica"/>
                <a:cs typeface="Helvetica"/>
                <a:sym typeface="Helvetica"/>
              </a:defRPr>
            </a:pPr>
            <a:r>
              <a:t>So with these three test cases, we obtain loop boundary adequacy for the cgi_decode main loop.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77" name="Shape 8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 final testing criterion that we will consider is the Linear Code Sequence And Jump criterion.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This involves testing paths in the CFG that start and end in a branch, up to a fixed length.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If paths of length 1 are considered, this criterion corresponds to statement coverage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If paths of length 2 are considered, the LCSAJ criterion corresponds to branch coverage</a:t>
            </a:r>
          </a:p>
          <a:p>
            <a:pPr marL="228600" indent="-228600">
              <a:lnSpc>
                <a:spcPct val="100000"/>
              </a:lnSpc>
              <a:buSzPct val="100000"/>
              <a:buChar char="•"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And considering paths of infinite length is essentially considering full path coverage.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7" name="Shape 9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This concludes our overview of structural testing techniques. </a:t>
            </a:r>
          </a:p>
          <a:p>
            <a:pPr>
              <a:lnSpc>
                <a:spcPct val="100000"/>
              </a:lnSpc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r>
              <a:t>Here is the diagram that shows all criteria and how they subsume each other.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3" name="Shape 9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t>There are some challenges associated with satisfying test adequacy criteria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sometimes statements may not be executed because of defensive programming or code reuse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Conditions may not be satisfiable because of interdependent conditions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Paths may not be executable because of interdependent decisions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9" name="Shape 9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900"/>
            </a:pPr>
            <a:r>
              <a:t>Even the best-designed, best-maintained systems may contain unreachable code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Solutions: allow coverage less than 100%, </a:t>
            </a:r>
            <a:br/>
            <a:r>
              <a:t>or require justification for exceptions</a:t>
            </a:r>
          </a:p>
          <a:p>
            <a:pPr marL="228600" indent="-228600">
              <a:buSzPct val="100000"/>
              <a:buChar char="•"/>
              <a:defRPr sz="1900"/>
            </a:pPr>
            <a:r>
              <a:t>A large amount of unreachable code/paths/conditions is a serious maintainability problem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36" name="Shape 9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800"/>
            </a:pPr>
            <a:r>
              <a:rPr dirty="0"/>
              <a:t>This concludes our lessons on Structural Testing.</a:t>
            </a:r>
          </a:p>
          <a:p>
            <a:pPr marL="228600" indent="-228600">
              <a:buSzPct val="100000"/>
              <a:buChar char="•"/>
              <a:defRPr sz="1800"/>
            </a:pPr>
            <a:r>
              <a:rPr dirty="0"/>
              <a:t>We have discussed how structural testing complements functional testing</a:t>
            </a:r>
          </a:p>
          <a:p>
            <a:pPr marL="228600" indent="-228600">
              <a:buSzPct val="100000"/>
              <a:buChar char="•"/>
              <a:defRPr sz="1800"/>
            </a:pPr>
            <a:r>
              <a:rPr dirty="0"/>
              <a:t>and presented various coverage criteria along with the subsumption relationships between them</a:t>
            </a:r>
          </a:p>
          <a:p>
            <a:pPr marL="228600" indent="-228600">
              <a:buSzPct val="100000"/>
              <a:buChar char="•"/>
              <a:defRPr sz="1800"/>
            </a:pPr>
            <a:r>
              <a:rPr dirty="0"/>
              <a:t>We will be practicing some of the presented testing techniques in HW4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  <a:defRPr sz="1500"/>
            </a:pPr>
            <a:r>
              <a:t>But looking at the code, we can see that we first compute q, which is the value that we need to compute the square root of. (CLICK).  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There are three cases to consider. 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the case where q &gt; 0 and a not equal to 0 (CLICK)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the case where q = 0 (CLICK)</a:t>
            </a:r>
          </a:p>
          <a:p>
            <a:pPr marL="228600" indent="-228600">
              <a:buSzPct val="100000"/>
              <a:buChar char="•"/>
              <a:defRPr sz="1500"/>
            </a:pPr>
            <a:r>
              <a:t>and all situations where q and a do not meet the previous two conditions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we can try to construct an input that corresponds to each case.</a:t>
            </a:r>
          </a:p>
          <a:p>
            <a:r>
              <a:t>For the first branch, we can choose a=3, b=4, c=1 (CLICK)</a:t>
            </a:r>
          </a:p>
          <a:p>
            <a:r>
              <a:t>For the second branch, we can choose, a=0, b=0, c=1 (CLICK)</a:t>
            </a:r>
          </a:p>
          <a:p>
            <a:r>
              <a:t>And for the last branch, we can choose a=3, b=2, c=1 (CLICK)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900"/>
            </a:pPr>
            <a:r>
              <a:t>Now consider what happens when we choose a=0, b=0, c=1</a:t>
            </a:r>
          </a:p>
          <a:p>
            <a:pPr>
              <a:defRPr sz="1900"/>
            </a:pPr>
            <a:r>
              <a:t>We would divide by zero, which causes a run-time error!</a:t>
            </a:r>
          </a:p>
          <a:p>
            <a:pPr>
              <a:defRPr sz="1900"/>
            </a:pPr>
            <a:r>
              <a:t>In other words, we just found ourselves a defect!</a:t>
            </a:r>
          </a:p>
          <a:p>
            <a:pPr>
              <a:defRPr sz="1900"/>
            </a:pPr>
            <a:r>
              <a:t>This illustrates how systematic exploration of a program’s branches can uncover errors!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how can we systematically explore a program so that we can find as many bugs as possible?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>
            <a:off x="571500" y="4749800"/>
            <a:ext cx="11868094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571500" y="1320800"/>
            <a:ext cx="118618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016500"/>
            <a:ext cx="11861800" cy="1016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2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>
            <a:spLocks noGrp="1"/>
          </p:cNvSpPr>
          <p:nvPr>
            <p:ph type="pic" idx="21"/>
          </p:nvPr>
        </p:nvSpPr>
        <p:spPr>
          <a:xfrm>
            <a:off x="-177800" y="0"/>
            <a:ext cx="1337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26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889000" indent="-571500">
              <a:spcBef>
                <a:spcPts val="2400"/>
              </a:spcBef>
              <a:buSzPct val="171000"/>
              <a:buFontTx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333500" indent="-571500">
              <a:spcBef>
                <a:spcPts val="2400"/>
              </a:spcBef>
              <a:buSzPct val="171000"/>
              <a:buFontTx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778000" indent="-571500">
              <a:spcBef>
                <a:spcPts val="2400"/>
              </a:spcBef>
              <a:buSzPct val="171000"/>
              <a:buFontTx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2222500" indent="-571500">
              <a:spcBef>
                <a:spcPts val="2400"/>
              </a:spcBef>
              <a:buSzPct val="171000"/>
              <a:buFontTx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667000" indent="-571500">
              <a:spcBef>
                <a:spcPts val="2400"/>
              </a:spcBef>
              <a:buSzPct val="171000"/>
              <a:buFontTx/>
              <a:defRPr sz="42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anchor="t"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84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anchor="t"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2"/>
          <p:cNvSpPr/>
          <p:nvPr/>
        </p:nvSpPr>
        <p:spPr>
          <a:xfrm>
            <a:off x="650238" y="2115799"/>
            <a:ext cx="11704323" cy="1"/>
          </a:xfrm>
          <a:prstGeom prst="line">
            <a:avLst/>
          </a:prstGeom>
          <a:ln w="25400">
            <a:solidFill>
              <a:srgbClr val="E2E1DE"/>
            </a:solidFill>
          </a:ln>
        </p:spPr>
        <p:txBody>
          <a:bodyPr lIns="45718" tIns="45718" rIns="45718" bIns="45718"/>
          <a:lstStyle/>
          <a:p>
            <a:pPr algn="l" defTabSz="457200">
              <a:defRPr sz="1800">
                <a:solidFill>
                  <a:srgbClr val="61544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470" y="9260420"/>
            <a:ext cx="168090" cy="165101"/>
          </a:xfrm>
          <a:prstGeom prst="rect">
            <a:avLst/>
          </a:prstGeom>
        </p:spPr>
        <p:txBody>
          <a:bodyPr lIns="0" tIns="0" rIns="0" bIns="0" anchor="ctr"/>
          <a:lstStyle>
            <a:lvl1pPr defTabSz="457200">
              <a:defRPr sz="1100" b="1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2"/>
          <p:cNvSpPr/>
          <p:nvPr/>
        </p:nvSpPr>
        <p:spPr>
          <a:xfrm>
            <a:off x="650238" y="2115799"/>
            <a:ext cx="11704323" cy="1"/>
          </a:xfrm>
          <a:prstGeom prst="line">
            <a:avLst/>
          </a:prstGeom>
          <a:ln w="25400">
            <a:solidFill>
              <a:srgbClr val="E2E1DE"/>
            </a:solidFill>
          </a:ln>
        </p:spPr>
        <p:txBody>
          <a:bodyPr lIns="45718" tIns="45718" rIns="45718" bIns="45718"/>
          <a:lstStyle/>
          <a:p>
            <a:pPr algn="l" defTabSz="457200">
              <a:defRPr sz="1800">
                <a:solidFill>
                  <a:srgbClr val="61544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650240" y="704814"/>
            <a:ext cx="11704320" cy="1235456"/>
          </a:xfrm>
          <a:prstGeom prst="rect">
            <a:avLst/>
          </a:prstGeom>
        </p:spPr>
        <p:txBody>
          <a:bodyPr lIns="0" tIns="0" rIns="0" bIns="0"/>
          <a:lstStyle>
            <a:lvl1pPr defTabSz="487694">
              <a:defRPr sz="3600" b="1" cap="all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186470" y="9260420"/>
            <a:ext cx="168090" cy="165101"/>
          </a:xfrm>
          <a:prstGeom prst="rect">
            <a:avLst/>
          </a:prstGeom>
        </p:spPr>
        <p:txBody>
          <a:bodyPr lIns="0" tIns="0" rIns="0" bIns="0" anchor="ctr"/>
          <a:lstStyle>
            <a:lvl1pPr defTabSz="457200">
              <a:defRPr sz="1100" b="1">
                <a:solidFill>
                  <a:srgbClr val="CC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368300"/>
          </a:xfrm>
          <a:prstGeom prst="rect">
            <a:avLst/>
          </a:prstGeom>
        </p:spPr>
        <p:txBody>
          <a:bodyPr anchor="t"/>
          <a:lstStyle>
            <a:lvl1pPr algn="ctr">
              <a:def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Line"/>
          <p:cNvSpPr/>
          <p:nvPr/>
        </p:nvSpPr>
        <p:spPr>
          <a:xfrm>
            <a:off x="7543800" y="7975599"/>
            <a:ext cx="1" cy="14225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Image"/>
          <p:cNvSpPr>
            <a:spLocks noGrp="1"/>
          </p:cNvSpPr>
          <p:nvPr>
            <p:ph type="pic" idx="21"/>
          </p:nvPr>
        </p:nvSpPr>
        <p:spPr>
          <a:xfrm>
            <a:off x="0" y="-25400"/>
            <a:ext cx="13004800" cy="77253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571500" y="4864100"/>
            <a:ext cx="5334476" cy="5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Image"/>
          <p:cNvSpPr>
            <a:spLocks noGrp="1"/>
          </p:cNvSpPr>
          <p:nvPr>
            <p:ph type="pic" idx="21"/>
          </p:nvPr>
        </p:nvSpPr>
        <p:spPr>
          <a:xfrm>
            <a:off x="4775200" y="0"/>
            <a:ext cx="15392400" cy="9766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ine"/>
          <p:cNvSpPr/>
          <p:nvPr/>
        </p:nvSpPr>
        <p:spPr>
          <a:xfrm>
            <a:off x="571500" y="1968500"/>
            <a:ext cx="5073394" cy="133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6477000" y="-152400"/>
            <a:ext cx="6654800" cy="990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10743" y="9199778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"/>
          <p:cNvSpPr/>
          <p:nvPr/>
        </p:nvSpPr>
        <p:spPr>
          <a:xfrm flipH="1">
            <a:off x="9055098" y="508000"/>
            <a:ext cx="128" cy="7975631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Line"/>
          <p:cNvSpPr/>
          <p:nvPr/>
        </p:nvSpPr>
        <p:spPr>
          <a:xfrm>
            <a:off x="9055096" y="4464050"/>
            <a:ext cx="3448503" cy="5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Image"/>
          <p:cNvSpPr>
            <a:spLocks noGrp="1"/>
          </p:cNvSpPr>
          <p:nvPr>
            <p:ph type="pic" sz="half" idx="21"/>
          </p:nvPr>
        </p:nvSpPr>
        <p:spPr>
          <a:xfrm>
            <a:off x="9168011" y="4584788"/>
            <a:ext cx="6506665" cy="4343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Image"/>
          <p:cNvSpPr>
            <a:spLocks noGrp="1"/>
          </p:cNvSpPr>
          <p:nvPr>
            <p:ph type="pic" sz="quarter" idx="22"/>
          </p:nvPr>
        </p:nvSpPr>
        <p:spPr>
          <a:xfrm>
            <a:off x="9182100" y="-101600"/>
            <a:ext cx="3365500" cy="5003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Image"/>
          <p:cNvSpPr>
            <a:spLocks noGrp="1"/>
          </p:cNvSpPr>
          <p:nvPr>
            <p:ph type="pic" idx="23"/>
          </p:nvPr>
        </p:nvSpPr>
        <p:spPr>
          <a:xfrm>
            <a:off x="-800100" y="469900"/>
            <a:ext cx="11049000" cy="80539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71500" y="1968500"/>
            <a:ext cx="11868106" cy="129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268199" y="9199778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1.xml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2.xml"/><Relationship Id="rId4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3.xml"/><Relationship Id="rId4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chart" Target="../charts/chart4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chart" Target="../charts/char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a.gov/aircraft/air_cert/design_approvals/air_software/media/AR-01-18_MCDC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211" y="1928707"/>
            <a:ext cx="11535508" cy="1766146"/>
          </a:xfrm>
        </p:spPr>
        <p:txBody>
          <a:bodyPr>
            <a:normAutofit/>
          </a:bodyPr>
          <a:lstStyle/>
          <a:p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Helvetica Neue" charset="0"/>
              </a:rPr>
              <a:t>CS 4350: Fundamentals of Software Engineering</a:t>
            </a: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Helvetica Neue" charset="0"/>
              </a:rPr>
            </a:br>
            <a:b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Helvetica Neue" charset="0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  <a:sym typeface="Helvetica Neue" charset="0"/>
              </a:rPr>
              <a:t>Lesson 7.3 Structural Testing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Adeel Bhutta, Frank Tip, Jan Vitek,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80" b="0" i="0" u="none" strike="noStrike" cap="none" spc="0" normalizeH="0" baseline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defTabSz="975390" hangingPunct="1"/>
            <a:fld id="{20F37917-FD3A-4669-9018-DA04BCDD3D75}" type="slidenum">
              <a:rPr lang="en-US" smtClean="0"/>
              <a:pPr defTabSz="975390" hangingPunct="1"/>
              <a:t>1</a:t>
            </a:fld>
            <a:endParaRPr lang="en-US" kern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241EF-381D-DB42-A42C-0D5D1FA201FA}"/>
              </a:ext>
            </a:extLst>
          </p:cNvPr>
          <p:cNvSpPr/>
          <p:nvPr/>
        </p:nvSpPr>
        <p:spPr>
          <a:xfrm>
            <a:off x="752779" y="7480183"/>
            <a:ext cx="6502400" cy="387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defTabSz="1040449" hangingPunct="1"/>
            <a:r>
              <a:rPr lang="en-US" sz="1920" kern="1200" dirty="0">
                <a:solidFill>
                  <a:srgbClr val="5C5962"/>
                </a:solidFill>
                <a:latin typeface="Calibri" panose="020F0502020204030204"/>
              </a:rPr>
              <a:t>© 2021 Released under the </a:t>
            </a:r>
            <a:r>
              <a:rPr lang="en-US" sz="1920" kern="1200" dirty="0">
                <a:solidFill>
                  <a:srgbClr val="D41B2C"/>
                </a:solidFill>
                <a:latin typeface="Calibri" panose="020F0502020204030204"/>
                <a:hlinkClick r:id="rId3"/>
              </a:rPr>
              <a:t>CC BY-SA</a:t>
            </a:r>
            <a:r>
              <a:rPr lang="en-US" sz="1920" kern="1200" dirty="0">
                <a:solidFill>
                  <a:srgbClr val="5C5962"/>
                </a:solidFill>
                <a:latin typeface="Calibri" panose="020F0502020204030204"/>
              </a:rPr>
              <a:t> license</a:t>
            </a:r>
            <a:endParaRPr lang="en-US" sz="192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ontrol Flow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Control Flow Graph</a:t>
            </a:r>
          </a:p>
        </p:txBody>
      </p:sp>
      <p:sp>
        <p:nvSpPr>
          <p:cNvPr id="252" name="A control flow graph expresses paths of program execution…"/>
          <p:cNvSpPr txBox="1">
            <a:spLocks noGrp="1"/>
          </p:cNvSpPr>
          <p:nvPr>
            <p:ph type="body" sz="half" idx="1"/>
          </p:nvPr>
        </p:nvSpPr>
        <p:spPr>
          <a:xfrm>
            <a:off x="7096669" y="2222500"/>
            <a:ext cx="5336632" cy="6667500"/>
          </a:xfrm>
          <a:prstGeom prst="rect">
            <a:avLst/>
          </a:prstGeom>
        </p:spPr>
        <p:txBody>
          <a:bodyPr/>
          <a:lstStyle/>
          <a:p>
            <a:pPr marL="374904" indent="-374904" defTabSz="479044">
              <a:spcBef>
                <a:spcPts val="3400"/>
              </a:spcBef>
              <a:defRPr sz="2952">
                <a:solidFill>
                  <a:srgbClr val="000000"/>
                </a:solidFill>
              </a:defRPr>
            </a:pPr>
            <a:r>
              <a:t>A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flow graph </a:t>
            </a:r>
            <a:r>
              <a:t>expresses paths of program execution</a:t>
            </a:r>
          </a:p>
          <a:p>
            <a:pPr marL="374904" indent="-374904" defTabSz="479044">
              <a:spcBef>
                <a:spcPts val="3400"/>
              </a:spcBef>
              <a:defRPr sz="2952">
                <a:solidFill>
                  <a:srgbClr val="000000"/>
                </a:solidFill>
              </a:defRPr>
            </a:pP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Nodes</a:t>
            </a:r>
            <a:r>
              <a:t> are </a:t>
            </a:r>
            <a:r>
              <a:rPr i="1">
                <a:solidFill>
                  <a:srgbClr val="0054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blocks</a:t>
            </a:r>
            <a:r>
              <a:t> – sequences of statements with one entry and one exit point</a:t>
            </a:r>
          </a:p>
          <a:p>
            <a:pPr marL="374904" indent="-374904" defTabSz="479044">
              <a:spcBef>
                <a:spcPts val="3400"/>
              </a:spcBef>
              <a:defRPr sz="2952">
                <a:solidFill>
                  <a:srgbClr val="000000"/>
                </a:solidFill>
              </a:defRPr>
            </a:pP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Edges</a:t>
            </a:r>
            <a:r>
              <a:t> represent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control flow</a:t>
            </a:r>
            <a:r>
              <a:t> – the possibility that the program execution proceeds from the end of one basic block to the beginning of another</a:t>
            </a:r>
          </a:p>
        </p:txBody>
      </p:sp>
      <p:sp>
        <p:nvSpPr>
          <p:cNvPr id="2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254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273300"/>
            <a:ext cx="6209279" cy="671939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olve"/>
          <p:cNvSpPr txBox="1"/>
          <p:nvPr/>
        </p:nvSpPr>
        <p:spPr>
          <a:xfrm>
            <a:off x="1017082" y="2551880"/>
            <a:ext cx="509640" cy="31234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buFont typeface="Helvetica Neue"/>
              <a:defRPr sz="1400"/>
            </a:lvl1pPr>
          </a:lstStyle>
          <a:p>
            <a:r>
              <a:t>solve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trol Flow 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Control Flow Patterns</a:t>
            </a:r>
          </a:p>
        </p:txBody>
      </p:sp>
      <p:sp>
        <p:nvSpPr>
          <p:cNvPr id="2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61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2590800"/>
            <a:ext cx="11105683" cy="666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tructural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Structural Testing</a:t>
            </a:r>
          </a:p>
        </p:txBody>
      </p:sp>
      <p:sp>
        <p:nvSpPr>
          <p:cNvPr id="266" name="The CFG can serve as an adequacy criterion for test cases…"/>
          <p:cNvSpPr txBox="1">
            <a:spLocks noGrp="1"/>
          </p:cNvSpPr>
          <p:nvPr>
            <p:ph type="body" sz="half" idx="1"/>
          </p:nvPr>
        </p:nvSpPr>
        <p:spPr>
          <a:xfrm>
            <a:off x="7003063" y="2222500"/>
            <a:ext cx="5430237" cy="6667500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4100"/>
              </a:spcBef>
              <a:defRPr sz="3564">
                <a:solidFill>
                  <a:srgbClr val="000000"/>
                </a:solidFill>
              </a:defRPr>
            </a:pPr>
            <a:r>
              <a:t>The CFG can serve as an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adequacy criterion</a:t>
            </a: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t>for test cases</a:t>
            </a:r>
          </a:p>
          <a:p>
            <a:pPr marL="452627" indent="-452627" defTabSz="578358">
              <a:spcBef>
                <a:spcPts val="4100"/>
              </a:spcBef>
              <a:defRPr sz="3564">
                <a:solidFill>
                  <a:srgbClr val="000000"/>
                </a:solidFill>
              </a:defRPr>
            </a:pPr>
            <a:r>
              <a:t>The more parts are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covered</a:t>
            </a:r>
            <a:r>
              <a:t> (executed), the higher the chance of a test to uncover a defect</a:t>
            </a:r>
          </a:p>
          <a:p>
            <a:pPr marL="452627" indent="-452627" defTabSz="578358">
              <a:spcBef>
                <a:spcPts val="4100"/>
              </a:spcBef>
              <a:defRPr sz="3564">
                <a:solidFill>
                  <a:srgbClr val="000000"/>
                </a:solidFill>
              </a:defRPr>
            </a:pPr>
            <a:r>
              <a:t>“parts” can be: nodes, edges, paths, conditions…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68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273300"/>
            <a:ext cx="6209279" cy="6719390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olve"/>
          <p:cNvSpPr txBox="1"/>
          <p:nvPr/>
        </p:nvSpPr>
        <p:spPr>
          <a:xfrm>
            <a:off x="1017082" y="2551880"/>
            <a:ext cx="509640" cy="312344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buFont typeface="Helvetica Neue"/>
              <a:defRPr sz="1400"/>
            </a:lvl1pPr>
          </a:lstStyle>
          <a:p>
            <a:r>
              <a:t>solve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gi_de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800">
                <a:latin typeface="Monaco"/>
                <a:ea typeface="Monaco"/>
                <a:cs typeface="Monaco"/>
                <a:sym typeface="Monaco"/>
              </a:defRPr>
            </a:lvl1pPr>
          </a:lstStyle>
          <a:p>
            <a:r>
              <a:t>cgi_decode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75" name="/**   * @title cgi_decode    * @desc    * Translate a string from the CGI encoding to plain ascii text    * ’+’ becomes space, %xx becomes byte with hex value xx,    * other alphanumeric characters map to themselves    *   * returns 0 for success, positi"/>
          <p:cNvSpPr txBox="1">
            <a:spLocks noGrp="1"/>
          </p:cNvSpPr>
          <p:nvPr>
            <p:ph type="body" idx="1"/>
          </p:nvPr>
        </p:nvSpPr>
        <p:spPr>
          <a:xfrm>
            <a:off x="330200" y="1905000"/>
            <a:ext cx="12344400" cy="7442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/**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@title </a:t>
            </a:r>
            <a:r>
              <a:rPr sz="32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cgi_decode</a:t>
            </a: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@desc 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Translate a string from the CGI encoding to plain ascii text 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’+’ becomes space, %xx becomes byte with hex value xx, 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other alphanumeric characters map to themselves 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returns 0 for success, positive for erroneous input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 1 = bad hexadecimal digit 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*/ 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int </a:t>
            </a:r>
            <a:r>
              <a:rPr sz="32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cgi_decode</a:t>
            </a: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(char *encoded, char *decoded)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{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char *</a:t>
            </a:r>
            <a:r>
              <a:rPr sz="32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encoded;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char *</a:t>
            </a:r>
            <a:r>
              <a:rPr sz="32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dptr</a:t>
            </a: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decoded;</a:t>
            </a:r>
            <a:b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32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int ok = 0;</a:t>
            </a:r>
          </a:p>
        </p:txBody>
      </p:sp>
      <p:sp>
        <p:nvSpPr>
          <p:cNvPr id="277" name="A"/>
          <p:cNvSpPr/>
          <p:nvPr/>
        </p:nvSpPr>
        <p:spPr>
          <a:xfrm>
            <a:off x="5359400" y="789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build="p" bldLvl="5" animBg="1" advAuto="0"/>
      <p:bldP spid="277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82" name="while (*eptr)  /* loop to end of string (‘\0’ character) */     {         char c;         c = *eptr;         if (c == ’+’) {  /* ‘+’ maps to blank */             *dptr = ’ ’;…"/>
          <p:cNvSpPr txBox="1">
            <a:spLocks noGrp="1"/>
          </p:cNvSpPr>
          <p:nvPr>
            <p:ph type="body" idx="4294967295"/>
          </p:nvPr>
        </p:nvSpPr>
        <p:spPr>
          <a:xfrm>
            <a:off x="330200" y="444500"/>
            <a:ext cx="12344400" cy="8864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while (*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)  /* loop to end of string (‘\0’ character) */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{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char c;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c = 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if (c == ’+’) {  /* ‘+’ maps to blank */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’ ’;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 else if (c == ’%’) { /* ’%xx’ is hex for char xx */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int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digit_high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Hex_Values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[*(++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)]; 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int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digit_low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=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Hex_Values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[*(++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)];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if (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digit_high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== -1 ||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digit_low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== -1)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    ok = 1; /* Bad return code */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else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    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16 *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digit_high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+ 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digit_low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 else { /* All other characters map to themselves */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++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; ++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eptr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;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2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*</a:t>
            </a:r>
            <a:r>
              <a:rPr sz="2800" dirty="0" err="1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dptr</a:t>
            </a: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= ‘\0’;   /* Null terminator for string */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return ok;</a:t>
            </a:r>
            <a:b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8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</p:txBody>
      </p:sp>
      <p:sp>
        <p:nvSpPr>
          <p:cNvPr id="283" name="B"/>
          <p:cNvSpPr/>
          <p:nvPr/>
        </p:nvSpPr>
        <p:spPr>
          <a:xfrm>
            <a:off x="8585200" y="4445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284" name="C"/>
          <p:cNvSpPr/>
          <p:nvPr/>
        </p:nvSpPr>
        <p:spPr>
          <a:xfrm>
            <a:off x="2630487" y="10541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285" name="D"/>
          <p:cNvSpPr/>
          <p:nvPr/>
        </p:nvSpPr>
        <p:spPr>
          <a:xfrm>
            <a:off x="7812882" y="269875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286" name="E"/>
          <p:cNvSpPr/>
          <p:nvPr/>
        </p:nvSpPr>
        <p:spPr>
          <a:xfrm>
            <a:off x="2903538" y="2247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287" name="G"/>
          <p:cNvSpPr/>
          <p:nvPr/>
        </p:nvSpPr>
        <p:spPr>
          <a:xfrm>
            <a:off x="6975475" y="37846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288" name="F"/>
          <p:cNvSpPr/>
          <p:nvPr/>
        </p:nvSpPr>
        <p:spPr>
          <a:xfrm>
            <a:off x="3444875" y="619125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289" name="H"/>
          <p:cNvSpPr/>
          <p:nvPr/>
        </p:nvSpPr>
        <p:spPr>
          <a:xfrm>
            <a:off x="8585200" y="58801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290" name="I"/>
          <p:cNvSpPr/>
          <p:nvPr/>
        </p:nvSpPr>
        <p:spPr>
          <a:xfrm>
            <a:off x="5943600" y="45720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291" name="L"/>
          <p:cNvSpPr/>
          <p:nvPr/>
        </p:nvSpPr>
        <p:spPr>
          <a:xfrm>
            <a:off x="3363912" y="7072312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292" name="M"/>
          <p:cNvSpPr/>
          <p:nvPr/>
        </p:nvSpPr>
        <p:spPr>
          <a:xfrm>
            <a:off x="7286625" y="8339138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1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1" build="p" bldLvl="5" animBg="1" advAuto="0"/>
      <p:bldP spid="283" grpId="2" animBg="1" advAuto="0"/>
      <p:bldP spid="284" grpId="3" animBg="1" advAuto="0"/>
      <p:bldP spid="285" grpId="4" animBg="1" advAuto="0"/>
      <p:bldP spid="286" grpId="5" animBg="1" advAuto="0"/>
      <p:bldP spid="287" grpId="6" animBg="1" advAuto="0"/>
      <p:bldP spid="288" grpId="7" animBg="1" advAuto="0"/>
      <p:bldP spid="289" grpId="8" animBg="1" advAuto="0"/>
      <p:bldP spid="290" grpId="9" animBg="1" advAuto="0"/>
      <p:bldP spid="291" grpId="10" animBg="1" advAuto="0"/>
      <p:bldP spid="292" grpId="11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299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0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1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2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3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4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5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6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7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8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09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310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311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312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313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314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315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316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317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318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319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320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2" name="(from Pezze + Young, “Software Testing and Analysis”, Chapter 12)"/>
          <p:cNvSpPr txBox="1"/>
          <p:nvPr/>
        </p:nvSpPr>
        <p:spPr>
          <a:xfrm>
            <a:off x="8123820" y="9182100"/>
            <a:ext cx="463116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(from Pezze + Young, “Software Testing and Analysis”, Chapter 12)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droppedImage.pdf" descr="droppedImage.pdf"/>
          <p:cNvPicPr>
            <a:picLocks noChangeAspect="1"/>
          </p:cNvPicPr>
          <p:nvPr/>
        </p:nvPicPr>
        <p:blipFill>
          <a:blip r:embed="rId3"/>
          <a:srcRect b="916"/>
          <a:stretch>
            <a:fillRect/>
          </a:stretch>
        </p:blipFill>
        <p:spPr>
          <a:xfrm>
            <a:off x="1612900" y="241300"/>
            <a:ext cx="9955316" cy="93218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8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29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0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1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2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3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4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5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6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7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38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339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340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341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342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343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344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345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346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347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348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349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50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1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352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3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4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5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6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7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8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59" name="Circle"/>
          <p:cNvSpPr/>
          <p:nvPr/>
        </p:nvSpPr>
        <p:spPr>
          <a:xfrm>
            <a:off x="5638800" y="889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0" name="Circle"/>
          <p:cNvSpPr/>
          <p:nvPr/>
        </p:nvSpPr>
        <p:spPr>
          <a:xfrm>
            <a:off x="5638800" y="21717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1" name="Circle"/>
          <p:cNvSpPr/>
          <p:nvPr/>
        </p:nvSpPr>
        <p:spPr>
          <a:xfrm>
            <a:off x="5626100" y="21844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2" name="Circle"/>
          <p:cNvSpPr/>
          <p:nvPr/>
        </p:nvSpPr>
        <p:spPr>
          <a:xfrm>
            <a:off x="5638800" y="21844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0312" pathEditMode="relative">
                                      <p:cBhvr>
                                        <p:cTn id="17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9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70312 L 0.000488 0.210286" pathEditMode="relative">
                                      <p:cBhvr>
                                        <p:cTn id="2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9" presetClass="entr" presetSubtype="1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88 0.210286 C 0.000488 0.210286 -0.000488 0.267578 0.009277 0.266276 C 0.020670 0.264757 0.055657 0.261097 0.067871 0.266276 C 0.078967 0.270980 0.067871 0.284505 0.067871 0.284505" pathEditMode="relative">
                                      <p:cBhvr>
                                        <p:cTn id="3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9" presetClass="entr" presetSubtype="1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871 0.284505 C 0.067871 0.284505 0.075684 0.379557 0.067871 0.378255 C 0.045211 0.374479 -0.020996 0.376953 -0.020996 0.376953" pathEditMode="relative">
                                      <p:cBhvr>
                                        <p:cTn id="4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996 0.376953 C -0.020996 0.376953 -0.018311 0.380317 -0.018555 0.383247 C -0.018799 0.386176 -0.021973 0.388672 -0.021973 0.388672" pathEditMode="relative">
                                      <p:cBhvr>
                                        <p:cTn id="47" dur="1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"/>
                            </p:stCondLst>
                            <p:childTnLst>
                              <p:par>
                                <p:cTn id="49" presetID="19" presetClass="entr" presetSubtype="10" fill="hold" grpId="1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973 0.388672 C -0.021973 0.388672 -0.015070 0.481375 -0.021973 0.481120 C -0.042996 0.480341 -0.098237 0.474881 -0.123535 0.481120 C -0.140542 0.485314 -0.133301 0.501953 -0.133301 0.501953" pathEditMode="relative">
                                      <p:cBhvr>
                                        <p:cTn id="56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9" presetClass="entr" presetSubtype="10" fill="hold" grpId="1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301 0.501953 C -0.133301 0.501953 -0.140137 0.810547 -0.133301 0.827474 C -0.126054 0.845419 -0.030762 0.833984 -0.030762 0.833984" pathEditMode="relative">
                                      <p:cBhvr>
                                        <p:cTn id="6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9" presetClass="entr" presetSubtype="10" fill="hold" grpId="1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2 0.833984 C -0.030762 0.833984 0.394043 0.840495 0.403809 0.833984 C 0.412049 0.828491 0.408230 0.237015 0.403809 0.231120 C 0.396039 0.220761 -0.002441 0.238932 -0.011230 0.231120 C -0.022635 0.220982 -0.002441 0.211589 -0.002441 0.211589" pathEditMode="relative">
                                      <p:cBhvr>
                                        <p:cTn id="73" dur="2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81" dur="indefinite" fill="hold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84" dur="1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93" dur="1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xit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102" dur="1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10" dur="indefinite" fill="hold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1 0.211589 C -0.002441 0.211589 0.002441 0.263672 -0.005371 0.263672 C -0.053274 0.263672 -0.208921 0.260709 -0.214355 0.272786 C -0.220215 0.285807 -0.215332 0.827474 -0.215332 0.827474" pathEditMode="relative">
                                      <p:cBhvr>
                                        <p:cTn id="113" dur="1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9" presetClass="entr" presetSubtype="10" fill="hold" grpId="2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9" presetClass="exit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1" dur="1500" fill="hold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1" animBg="1" advAuto="0"/>
      <p:bldP spid="352" grpId="4" animBg="1" advAuto="0"/>
      <p:bldP spid="353" grpId="6" animBg="1" advAuto="0"/>
      <p:bldP spid="354" grpId="8" animBg="1" advAuto="0"/>
      <p:bldP spid="355" grpId="11" animBg="1" advAuto="0"/>
      <p:bldP spid="356" grpId="13" animBg="1" advAuto="0"/>
      <p:bldP spid="357" grpId="15" animBg="1" advAuto="0"/>
      <p:bldP spid="358" grpId="29" animBg="1" advAuto="0"/>
      <p:bldP spid="359" grpId="2" animBg="1" advAuto="0"/>
      <p:bldP spid="359" grpId="18" animBg="1" advAuto="0"/>
      <p:bldP spid="359" grpId="27" animBg="1" advAuto="0"/>
      <p:bldP spid="359" grpId="30" animBg="1" advAuto="0"/>
      <p:bldP spid="360" grpId="17" animBg="1" advAuto="0"/>
      <p:bldP spid="360" grpId="21" animBg="1" advAuto="0"/>
      <p:bldP spid="361" grpId="20" animBg="1" advAuto="0"/>
      <p:bldP spid="361" grpId="24" animBg="1" advAuto="0"/>
      <p:bldP spid="362" grpId="23" animBg="1" advAuto="0"/>
      <p:bldP spid="362" grpId="26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8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69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0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1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2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3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4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5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6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7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78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379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380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381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382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383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384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385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386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387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388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389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390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1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392" name="✔"/>
          <p:cNvSpPr/>
          <p:nvPr/>
        </p:nvSpPr>
        <p:spPr>
          <a:xfrm>
            <a:off x="7264400" y="8382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3" name="✔"/>
          <p:cNvSpPr/>
          <p:nvPr/>
        </p:nvSpPr>
        <p:spPr>
          <a:xfrm>
            <a:off x="6400800" y="21717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4" name="✔"/>
          <p:cNvSpPr/>
          <p:nvPr/>
        </p:nvSpPr>
        <p:spPr>
          <a:xfrm>
            <a:off x="7162800" y="28829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5" name="✔"/>
          <p:cNvSpPr/>
          <p:nvPr/>
        </p:nvSpPr>
        <p:spPr>
          <a:xfrm>
            <a:off x="6108700" y="41021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6" name="✔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7" name="✔"/>
          <p:cNvSpPr/>
          <p:nvPr/>
        </p:nvSpPr>
        <p:spPr>
          <a:xfrm>
            <a:off x="7188200" y="79502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8" name="✔"/>
          <p:cNvSpPr/>
          <p:nvPr/>
        </p:nvSpPr>
        <p:spPr>
          <a:xfrm>
            <a:off x="3441700" y="82804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399" name="Circle"/>
          <p:cNvSpPr/>
          <p:nvPr/>
        </p:nvSpPr>
        <p:spPr>
          <a:xfrm>
            <a:off x="5638800" y="889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0" name="Circle"/>
          <p:cNvSpPr/>
          <p:nvPr/>
        </p:nvSpPr>
        <p:spPr>
          <a:xfrm>
            <a:off x="5638800" y="21717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1" name="Circle"/>
          <p:cNvSpPr/>
          <p:nvPr/>
        </p:nvSpPr>
        <p:spPr>
          <a:xfrm>
            <a:off x="5626100" y="21844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2" name="Circle"/>
          <p:cNvSpPr/>
          <p:nvPr/>
        </p:nvSpPr>
        <p:spPr>
          <a:xfrm>
            <a:off x="5638800" y="21844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3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0.070312" pathEditMode="relative">
                                      <p:cBhvr>
                                        <p:cTn id="17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9" presetClass="entr" presetSubtype="10" fill="hold" grpId="4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70312 L 0.000488 0.210286" pathEditMode="relative">
                                      <p:cBhvr>
                                        <p:cTn id="26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9" presetClass="entr" presetSubtype="10" fill="hold" grpId="6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88 0.210286 C 0.000488 0.210286 -0.000488 0.267578 0.009277 0.266276 C 0.020670 0.264757 0.055657 0.261097 0.067871 0.266276 C 0.078967 0.270980 0.067871 0.284505 0.067871 0.284505" pathEditMode="relative">
                                      <p:cBhvr>
                                        <p:cTn id="35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9" presetClass="entr" presetSubtype="10" fill="hold" grpId="8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871 0.284505 C 0.067871 0.284505 0.075684 0.379557 0.067871 0.378255 C 0.045211 0.374479 -0.020996 0.376953 -0.020996 0.376953" pathEditMode="relative">
                                      <p:cBhvr>
                                        <p:cTn id="44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996 0.376953 C -0.020996 0.376953 -0.018311 0.380317 -0.018555 0.383247 C -0.018799 0.386176 -0.021973 0.388672 -0.021973 0.388672" pathEditMode="relative">
                                      <p:cBhvr>
                                        <p:cTn id="47" dur="1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"/>
                            </p:stCondLst>
                            <p:childTnLst>
                              <p:par>
                                <p:cTn id="49" presetID="19" presetClass="entr" presetSubtype="10" fill="hold" grpId="11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973 0.388672 C -0.021973 0.388672 -0.015070 0.481375 -0.021973 0.481120 C -0.042996 0.480341 -0.098237 0.474881 -0.123535 0.481120 C -0.140542 0.485314 -0.133301 0.501953 -0.133301 0.501953" pathEditMode="relative">
                                      <p:cBhvr>
                                        <p:cTn id="56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9" presetClass="entr" presetSubtype="10" fill="hold" grpId="1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3301 0.501953 C -0.133301 0.501953 -0.140137 0.810547 -0.133301 0.827474 C -0.126054 0.845419 -0.030762 0.833984 -0.030762 0.833984" pathEditMode="relative">
                                      <p:cBhvr>
                                        <p:cTn id="65" dur="1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9" presetClass="entr" presetSubtype="10" fill="hold" grpId="15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0762 0.833984 C -0.030762 0.833984 0.394043 0.840495 0.403809 0.833984 C 0.412049 0.828491 0.408230 0.237015 0.403809 0.231120 C 0.396039 0.220761 -0.002441 0.238932 -0.011230 0.231120 C -0.022635 0.220982 -0.002441 0.211589 -0.002441 0.211589" pathEditMode="relative">
                                      <p:cBhvr>
                                        <p:cTn id="74" dur="2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mph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82" dur="indefinite" fill="hold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85" dur="20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95" dur="2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2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105" dur="2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" presetClass="exit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mph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12" dur="indefinite" fill="hold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1 0.211589 C -0.002441 0.211589 0.002441 0.263672 -0.005371 0.263672 C -0.053274 0.263672 -0.208921 0.260709 -0.214355 0.272786 C -0.220215 0.285807 -0.215332 0.827474 -0.215332 0.827474" pathEditMode="relative">
                                      <p:cBhvr>
                                        <p:cTn id="116" dur="20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18" presetID="19" presetClass="entr" presetSubtype="10" fill="hold" grpId="29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9" presetClass="exit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24" dur="1500" fill="hold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1" animBg="1" advAuto="0"/>
      <p:bldP spid="392" grpId="4" animBg="1" advAuto="0"/>
      <p:bldP spid="393" grpId="6" animBg="1" advAuto="0"/>
      <p:bldP spid="394" grpId="8" animBg="1" advAuto="0"/>
      <p:bldP spid="395" grpId="11" animBg="1" advAuto="0"/>
      <p:bldP spid="396" grpId="13" animBg="1" advAuto="0"/>
      <p:bldP spid="397" grpId="15" animBg="1" advAuto="0"/>
      <p:bldP spid="398" grpId="29" animBg="1" advAuto="0"/>
      <p:bldP spid="399" grpId="2" animBg="1" advAuto="0"/>
      <p:bldP spid="399" grpId="18" animBg="1" advAuto="0"/>
      <p:bldP spid="399" grpId="27" animBg="1" advAuto="0"/>
      <p:bldP spid="399" grpId="30" animBg="1" advAuto="0"/>
      <p:bldP spid="400" grpId="17" animBg="1" advAuto="0"/>
      <p:bldP spid="400" grpId="21" animBg="1" advAuto="0"/>
      <p:bldP spid="401" grpId="20" animBg="1" advAuto="0"/>
      <p:bldP spid="401" grpId="24" animBg="1" advAuto="0"/>
      <p:bldP spid="402" grpId="23" animBg="1" advAuto="0"/>
      <p:bldP spid="402" grpId="26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8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09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0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1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2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3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4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5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6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7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18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419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420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421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422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423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424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425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426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427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428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429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30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1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432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3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4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5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6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7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8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39" name="“a+b”"/>
          <p:cNvSpPr/>
          <p:nvPr/>
        </p:nvSpPr>
        <p:spPr>
          <a:xfrm>
            <a:off x="8902700" y="7620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“a+b”</a:t>
            </a:r>
          </a:p>
        </p:txBody>
      </p:sp>
      <p:sp>
        <p:nvSpPr>
          <p:cNvPr id="440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1" animBg="1" advAuto="0"/>
      <p:bldP spid="440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6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7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8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49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0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1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2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3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4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5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56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457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458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459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460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461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462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463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464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465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466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467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68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69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470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1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2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3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4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5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6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7" name="“a+b”"/>
          <p:cNvSpPr/>
          <p:nvPr/>
        </p:nvSpPr>
        <p:spPr>
          <a:xfrm>
            <a:off x="8902700" y="7620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“a+b”</a:t>
            </a:r>
          </a:p>
        </p:txBody>
      </p:sp>
      <p:sp>
        <p:nvSpPr>
          <p:cNvPr id="478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79" name="“%3d”"/>
          <p:cNvSpPr/>
          <p:nvPr/>
        </p:nvSpPr>
        <p:spPr>
          <a:xfrm>
            <a:off x="9321800" y="12319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“%3d”</a:t>
            </a:r>
          </a:p>
        </p:txBody>
      </p:sp>
      <p:sp>
        <p:nvSpPr>
          <p:cNvPr id="480" name="✔"/>
          <p:cNvSpPr/>
          <p:nvPr/>
        </p:nvSpPr>
        <p:spPr>
          <a:xfrm>
            <a:off x="86868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481" name="✔"/>
          <p:cNvSpPr/>
          <p:nvPr/>
        </p:nvSpPr>
        <p:spPr>
          <a:xfrm>
            <a:off x="67056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9" presetClass="entr" presetSubtype="10" fill="hold" grpId="3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1" animBg="1" advAuto="0"/>
      <p:bldP spid="480" grpId="2" animBg="1" advAuto="0"/>
      <p:bldP spid="481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lack-Box vs. White-Box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Black-Box vs. White-Box Testing</a:t>
            </a:r>
          </a:p>
        </p:txBody>
      </p:sp>
      <p:sp>
        <p:nvSpPr>
          <p:cNvPr id="1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grpSp>
        <p:nvGrpSpPr>
          <p:cNvPr id="179" name="Group"/>
          <p:cNvGrpSpPr/>
          <p:nvPr/>
        </p:nvGrpSpPr>
        <p:grpSpPr>
          <a:xfrm>
            <a:off x="139048" y="2490189"/>
            <a:ext cx="6203687" cy="3885015"/>
            <a:chOff x="56" y="52"/>
            <a:chExt cx="6203685" cy="3885014"/>
          </a:xfrm>
        </p:grpSpPr>
        <p:pic>
          <p:nvPicPr>
            <p:cNvPr id="177" name="iStock_000004584752Small.jpg" descr="iStock_000004584752Small.jpg"/>
            <p:cNvPicPr>
              <a:picLocks noChangeAspect="1"/>
            </p:cNvPicPr>
            <p:nvPr/>
          </p:nvPicPr>
          <p:blipFill>
            <a:blip r:embed="rId3"/>
            <a:srcRect l="4125" t="8464" r="4054" b="5130"/>
            <a:stretch>
              <a:fillRect/>
            </a:stretch>
          </p:blipFill>
          <p:spPr>
            <a:xfrm>
              <a:off x="56" y="52"/>
              <a:ext cx="6203686" cy="3885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598" extrusionOk="0">
                  <a:moveTo>
                    <a:pt x="10756" y="0"/>
                  </a:moveTo>
                  <a:cubicBezTo>
                    <a:pt x="10716" y="1"/>
                    <a:pt x="10436" y="104"/>
                    <a:pt x="10134" y="229"/>
                  </a:cubicBezTo>
                  <a:cubicBezTo>
                    <a:pt x="9831" y="354"/>
                    <a:pt x="9297" y="572"/>
                    <a:pt x="8947" y="717"/>
                  </a:cubicBezTo>
                  <a:cubicBezTo>
                    <a:pt x="8598" y="861"/>
                    <a:pt x="7993" y="1110"/>
                    <a:pt x="7605" y="1270"/>
                  </a:cubicBezTo>
                  <a:cubicBezTo>
                    <a:pt x="7217" y="1431"/>
                    <a:pt x="6588" y="1690"/>
                    <a:pt x="6208" y="1846"/>
                  </a:cubicBezTo>
                  <a:cubicBezTo>
                    <a:pt x="5492" y="2141"/>
                    <a:pt x="2592" y="3315"/>
                    <a:pt x="1030" y="3942"/>
                  </a:cubicBezTo>
                  <a:cubicBezTo>
                    <a:pt x="539" y="4139"/>
                    <a:pt x="106" y="4321"/>
                    <a:pt x="68" y="4344"/>
                  </a:cubicBezTo>
                  <a:cubicBezTo>
                    <a:pt x="-15" y="4394"/>
                    <a:pt x="-20" y="4505"/>
                    <a:pt x="39" y="4975"/>
                  </a:cubicBezTo>
                  <a:cubicBezTo>
                    <a:pt x="81" y="5308"/>
                    <a:pt x="116" y="5908"/>
                    <a:pt x="303" y="9498"/>
                  </a:cubicBezTo>
                  <a:cubicBezTo>
                    <a:pt x="318" y="9790"/>
                    <a:pt x="344" y="10337"/>
                    <a:pt x="362" y="10714"/>
                  </a:cubicBezTo>
                  <a:cubicBezTo>
                    <a:pt x="379" y="11091"/>
                    <a:pt x="401" y="11424"/>
                    <a:pt x="410" y="11453"/>
                  </a:cubicBezTo>
                  <a:cubicBezTo>
                    <a:pt x="451" y="11577"/>
                    <a:pt x="1077" y="12287"/>
                    <a:pt x="1568" y="12768"/>
                  </a:cubicBezTo>
                  <a:cubicBezTo>
                    <a:pt x="1641" y="12840"/>
                    <a:pt x="1887" y="13097"/>
                    <a:pt x="2115" y="13339"/>
                  </a:cubicBezTo>
                  <a:cubicBezTo>
                    <a:pt x="2492" y="13740"/>
                    <a:pt x="2887" y="14134"/>
                    <a:pt x="3664" y="14886"/>
                  </a:cubicBezTo>
                  <a:cubicBezTo>
                    <a:pt x="3816" y="15033"/>
                    <a:pt x="4201" y="15411"/>
                    <a:pt x="4521" y="15727"/>
                  </a:cubicBezTo>
                  <a:cubicBezTo>
                    <a:pt x="4840" y="16042"/>
                    <a:pt x="5196" y="16384"/>
                    <a:pt x="5310" y="16486"/>
                  </a:cubicBezTo>
                  <a:cubicBezTo>
                    <a:pt x="6442" y="17498"/>
                    <a:pt x="7835" y="18794"/>
                    <a:pt x="8227" y="19202"/>
                  </a:cubicBezTo>
                  <a:cubicBezTo>
                    <a:pt x="8380" y="19360"/>
                    <a:pt x="8970" y="19964"/>
                    <a:pt x="9539" y="20543"/>
                  </a:cubicBezTo>
                  <a:cubicBezTo>
                    <a:pt x="10108" y="21123"/>
                    <a:pt x="10585" y="21598"/>
                    <a:pt x="10599" y="21598"/>
                  </a:cubicBezTo>
                  <a:cubicBezTo>
                    <a:pt x="10625" y="21598"/>
                    <a:pt x="10887" y="21355"/>
                    <a:pt x="12044" y="20257"/>
                  </a:cubicBezTo>
                  <a:cubicBezTo>
                    <a:pt x="12455" y="19867"/>
                    <a:pt x="12940" y="19406"/>
                    <a:pt x="13123" y="19233"/>
                  </a:cubicBezTo>
                  <a:cubicBezTo>
                    <a:pt x="13306" y="19060"/>
                    <a:pt x="13754" y="18640"/>
                    <a:pt x="14119" y="18302"/>
                  </a:cubicBezTo>
                  <a:cubicBezTo>
                    <a:pt x="14484" y="17964"/>
                    <a:pt x="14994" y="17489"/>
                    <a:pt x="15253" y="17247"/>
                  </a:cubicBezTo>
                  <a:cubicBezTo>
                    <a:pt x="15511" y="17005"/>
                    <a:pt x="15766" y="16768"/>
                    <a:pt x="15820" y="16720"/>
                  </a:cubicBezTo>
                  <a:cubicBezTo>
                    <a:pt x="15873" y="16671"/>
                    <a:pt x="16210" y="16359"/>
                    <a:pt x="16567" y="16025"/>
                  </a:cubicBezTo>
                  <a:cubicBezTo>
                    <a:pt x="16925" y="15690"/>
                    <a:pt x="17690" y="14981"/>
                    <a:pt x="18268" y="14451"/>
                  </a:cubicBezTo>
                  <a:cubicBezTo>
                    <a:pt x="18846" y="13921"/>
                    <a:pt x="19438" y="13378"/>
                    <a:pt x="19583" y="13245"/>
                  </a:cubicBezTo>
                  <a:cubicBezTo>
                    <a:pt x="19727" y="13111"/>
                    <a:pt x="19888" y="12962"/>
                    <a:pt x="19941" y="12914"/>
                  </a:cubicBezTo>
                  <a:cubicBezTo>
                    <a:pt x="19995" y="12865"/>
                    <a:pt x="20177" y="12698"/>
                    <a:pt x="20347" y="12541"/>
                  </a:cubicBezTo>
                  <a:lnTo>
                    <a:pt x="20655" y="12256"/>
                  </a:lnTo>
                  <a:lnTo>
                    <a:pt x="20674" y="12016"/>
                  </a:lnTo>
                  <a:cubicBezTo>
                    <a:pt x="20685" y="11868"/>
                    <a:pt x="20711" y="11754"/>
                    <a:pt x="20740" y="11720"/>
                  </a:cubicBezTo>
                  <a:cubicBezTo>
                    <a:pt x="20789" y="11663"/>
                    <a:pt x="20814" y="11485"/>
                    <a:pt x="21006" y="9851"/>
                  </a:cubicBezTo>
                  <a:cubicBezTo>
                    <a:pt x="21145" y="8675"/>
                    <a:pt x="21380" y="6629"/>
                    <a:pt x="21424" y="6224"/>
                  </a:cubicBezTo>
                  <a:cubicBezTo>
                    <a:pt x="21445" y="6029"/>
                    <a:pt x="21489" y="5654"/>
                    <a:pt x="21521" y="5392"/>
                  </a:cubicBezTo>
                  <a:cubicBezTo>
                    <a:pt x="21580" y="4907"/>
                    <a:pt x="21575" y="4697"/>
                    <a:pt x="21506" y="4697"/>
                  </a:cubicBezTo>
                  <a:cubicBezTo>
                    <a:pt x="21484" y="4697"/>
                    <a:pt x="21317" y="4627"/>
                    <a:pt x="21133" y="4543"/>
                  </a:cubicBezTo>
                  <a:cubicBezTo>
                    <a:pt x="20949" y="4458"/>
                    <a:pt x="20311" y="4179"/>
                    <a:pt x="19714" y="3920"/>
                  </a:cubicBezTo>
                  <a:cubicBezTo>
                    <a:pt x="19117" y="3662"/>
                    <a:pt x="18515" y="3401"/>
                    <a:pt x="18379" y="3340"/>
                  </a:cubicBezTo>
                  <a:cubicBezTo>
                    <a:pt x="18126" y="3229"/>
                    <a:pt x="17976" y="3162"/>
                    <a:pt x="17701" y="3044"/>
                  </a:cubicBezTo>
                  <a:cubicBezTo>
                    <a:pt x="17365" y="2900"/>
                    <a:pt x="15790" y="2205"/>
                    <a:pt x="14631" y="1687"/>
                  </a:cubicBezTo>
                  <a:cubicBezTo>
                    <a:pt x="14364" y="1569"/>
                    <a:pt x="13667" y="1261"/>
                    <a:pt x="13082" y="1003"/>
                  </a:cubicBezTo>
                  <a:cubicBezTo>
                    <a:pt x="12496" y="745"/>
                    <a:pt x="11911" y="486"/>
                    <a:pt x="11782" y="428"/>
                  </a:cubicBezTo>
                  <a:cubicBezTo>
                    <a:pt x="10963" y="57"/>
                    <a:pt x="10821" y="-2"/>
                    <a:pt x="10756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78" name="Functional “black box”"/>
            <p:cNvSpPr/>
            <p:nvPr/>
          </p:nvSpPr>
          <p:spPr>
            <a:xfrm>
              <a:off x="3094279" y="173261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76200" dist="88900" dir="294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Functional</a:t>
              </a:r>
              <a:br/>
              <a:r>
                <a:rPr sz="2800"/>
                <a:t>“black box”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5323046" y="2373709"/>
            <a:ext cx="7545982" cy="4525454"/>
            <a:chOff x="-158" y="-111"/>
            <a:chExt cx="7545980" cy="4525453"/>
          </a:xfrm>
        </p:grpSpPr>
        <p:pic>
          <p:nvPicPr>
            <p:cNvPr id="180" name="iStock_000004606531Small.jpg" descr="iStock_000004606531Small.jpg"/>
            <p:cNvPicPr>
              <a:picLocks noChangeAspect="1"/>
            </p:cNvPicPr>
            <p:nvPr/>
          </p:nvPicPr>
          <p:blipFill>
            <a:blip r:embed="rId4"/>
            <a:srcRect l="4491" t="13803" r="4399" b="4091"/>
            <a:stretch>
              <a:fillRect/>
            </a:stretch>
          </p:blipFill>
          <p:spPr>
            <a:xfrm>
              <a:off x="-160" y="-112"/>
              <a:ext cx="7545982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46" extrusionOk="0">
                  <a:moveTo>
                    <a:pt x="12328" y="0"/>
                  </a:moveTo>
                  <a:cubicBezTo>
                    <a:pt x="12306" y="0"/>
                    <a:pt x="12254" y="39"/>
                    <a:pt x="12213" y="87"/>
                  </a:cubicBezTo>
                  <a:cubicBezTo>
                    <a:pt x="12173" y="134"/>
                    <a:pt x="11707" y="617"/>
                    <a:pt x="11178" y="1160"/>
                  </a:cubicBezTo>
                  <a:cubicBezTo>
                    <a:pt x="10648" y="1703"/>
                    <a:pt x="10172" y="2195"/>
                    <a:pt x="10118" y="2252"/>
                  </a:cubicBezTo>
                  <a:cubicBezTo>
                    <a:pt x="10064" y="2310"/>
                    <a:pt x="9807" y="2576"/>
                    <a:pt x="9546" y="2844"/>
                  </a:cubicBezTo>
                  <a:cubicBezTo>
                    <a:pt x="9286" y="3112"/>
                    <a:pt x="8828" y="3583"/>
                    <a:pt x="8529" y="3891"/>
                  </a:cubicBezTo>
                  <a:cubicBezTo>
                    <a:pt x="8230" y="4198"/>
                    <a:pt x="7832" y="4604"/>
                    <a:pt x="7645" y="4794"/>
                  </a:cubicBezTo>
                  <a:cubicBezTo>
                    <a:pt x="7396" y="5047"/>
                    <a:pt x="7169" y="5339"/>
                    <a:pt x="6794" y="5888"/>
                  </a:cubicBezTo>
                  <a:cubicBezTo>
                    <a:pt x="6513" y="6300"/>
                    <a:pt x="6013" y="7018"/>
                    <a:pt x="5684" y="7485"/>
                  </a:cubicBezTo>
                  <a:cubicBezTo>
                    <a:pt x="5354" y="7951"/>
                    <a:pt x="4389" y="9346"/>
                    <a:pt x="3537" y="10585"/>
                  </a:cubicBezTo>
                  <a:cubicBezTo>
                    <a:pt x="2114" y="12659"/>
                    <a:pt x="785" y="14593"/>
                    <a:pt x="233" y="15393"/>
                  </a:cubicBezTo>
                  <a:cubicBezTo>
                    <a:pt x="110" y="15570"/>
                    <a:pt x="5" y="15744"/>
                    <a:pt x="0" y="15778"/>
                  </a:cubicBezTo>
                  <a:cubicBezTo>
                    <a:pt x="-21" y="15925"/>
                    <a:pt x="374" y="16848"/>
                    <a:pt x="992" y="18100"/>
                  </a:cubicBezTo>
                  <a:cubicBezTo>
                    <a:pt x="1167" y="18456"/>
                    <a:pt x="1237" y="18567"/>
                    <a:pt x="1272" y="18544"/>
                  </a:cubicBezTo>
                  <a:cubicBezTo>
                    <a:pt x="1298" y="18528"/>
                    <a:pt x="1394" y="18455"/>
                    <a:pt x="1486" y="18380"/>
                  </a:cubicBezTo>
                  <a:cubicBezTo>
                    <a:pt x="1579" y="18305"/>
                    <a:pt x="1824" y="18111"/>
                    <a:pt x="2031" y="17951"/>
                  </a:cubicBezTo>
                  <a:cubicBezTo>
                    <a:pt x="2238" y="17791"/>
                    <a:pt x="2715" y="17415"/>
                    <a:pt x="3090" y="17116"/>
                  </a:cubicBezTo>
                  <a:cubicBezTo>
                    <a:pt x="4493" y="15997"/>
                    <a:pt x="4891" y="15684"/>
                    <a:pt x="5601" y="15134"/>
                  </a:cubicBezTo>
                  <a:cubicBezTo>
                    <a:pt x="5931" y="14878"/>
                    <a:pt x="6323" y="14574"/>
                    <a:pt x="6473" y="14457"/>
                  </a:cubicBezTo>
                  <a:cubicBezTo>
                    <a:pt x="6675" y="14300"/>
                    <a:pt x="6754" y="14258"/>
                    <a:pt x="6777" y="14297"/>
                  </a:cubicBezTo>
                  <a:cubicBezTo>
                    <a:pt x="6794" y="14325"/>
                    <a:pt x="6822" y="14603"/>
                    <a:pt x="6839" y="14914"/>
                  </a:cubicBezTo>
                  <a:cubicBezTo>
                    <a:pt x="6874" y="15573"/>
                    <a:pt x="6827" y="15477"/>
                    <a:pt x="7343" y="15944"/>
                  </a:cubicBezTo>
                  <a:cubicBezTo>
                    <a:pt x="7527" y="16111"/>
                    <a:pt x="8324" y="16841"/>
                    <a:pt x="9114" y="17567"/>
                  </a:cubicBezTo>
                  <a:cubicBezTo>
                    <a:pt x="9904" y="18294"/>
                    <a:pt x="10720" y="19043"/>
                    <a:pt x="10927" y="19230"/>
                  </a:cubicBezTo>
                  <a:cubicBezTo>
                    <a:pt x="11272" y="19542"/>
                    <a:pt x="12447" y="20621"/>
                    <a:pt x="13157" y="21279"/>
                  </a:cubicBezTo>
                  <a:cubicBezTo>
                    <a:pt x="13457" y="21556"/>
                    <a:pt x="13562" y="21600"/>
                    <a:pt x="13679" y="21492"/>
                  </a:cubicBezTo>
                  <a:cubicBezTo>
                    <a:pt x="13713" y="21461"/>
                    <a:pt x="13869" y="21224"/>
                    <a:pt x="14027" y="20967"/>
                  </a:cubicBezTo>
                  <a:cubicBezTo>
                    <a:pt x="14185" y="20710"/>
                    <a:pt x="14422" y="20334"/>
                    <a:pt x="14554" y="20132"/>
                  </a:cubicBezTo>
                  <a:cubicBezTo>
                    <a:pt x="14920" y="19570"/>
                    <a:pt x="15827" y="18132"/>
                    <a:pt x="16294" y="17373"/>
                  </a:cubicBezTo>
                  <a:cubicBezTo>
                    <a:pt x="16524" y="16999"/>
                    <a:pt x="16920" y="16371"/>
                    <a:pt x="17173" y="15978"/>
                  </a:cubicBezTo>
                  <a:cubicBezTo>
                    <a:pt x="17426" y="15585"/>
                    <a:pt x="17720" y="15127"/>
                    <a:pt x="17827" y="14958"/>
                  </a:cubicBezTo>
                  <a:cubicBezTo>
                    <a:pt x="17935" y="14789"/>
                    <a:pt x="18230" y="14328"/>
                    <a:pt x="18483" y="13936"/>
                  </a:cubicBezTo>
                  <a:cubicBezTo>
                    <a:pt x="18736" y="13543"/>
                    <a:pt x="19037" y="13073"/>
                    <a:pt x="19152" y="12891"/>
                  </a:cubicBezTo>
                  <a:cubicBezTo>
                    <a:pt x="19313" y="12635"/>
                    <a:pt x="20491" y="10809"/>
                    <a:pt x="20678" y="10525"/>
                  </a:cubicBezTo>
                  <a:cubicBezTo>
                    <a:pt x="20697" y="10496"/>
                    <a:pt x="20725" y="10369"/>
                    <a:pt x="20741" y="10242"/>
                  </a:cubicBezTo>
                  <a:cubicBezTo>
                    <a:pt x="20756" y="10114"/>
                    <a:pt x="20806" y="9707"/>
                    <a:pt x="20853" y="9336"/>
                  </a:cubicBezTo>
                  <a:cubicBezTo>
                    <a:pt x="20900" y="8966"/>
                    <a:pt x="20976" y="8360"/>
                    <a:pt x="21021" y="7989"/>
                  </a:cubicBezTo>
                  <a:cubicBezTo>
                    <a:pt x="21066" y="7619"/>
                    <a:pt x="21122" y="7170"/>
                    <a:pt x="21146" y="6991"/>
                  </a:cubicBezTo>
                  <a:cubicBezTo>
                    <a:pt x="21169" y="6813"/>
                    <a:pt x="21200" y="6582"/>
                    <a:pt x="21214" y="6479"/>
                  </a:cubicBezTo>
                  <a:cubicBezTo>
                    <a:pt x="21227" y="6377"/>
                    <a:pt x="21282" y="5980"/>
                    <a:pt x="21336" y="5597"/>
                  </a:cubicBezTo>
                  <a:cubicBezTo>
                    <a:pt x="21555" y="4035"/>
                    <a:pt x="21579" y="3848"/>
                    <a:pt x="21565" y="3811"/>
                  </a:cubicBezTo>
                  <a:cubicBezTo>
                    <a:pt x="21557" y="3790"/>
                    <a:pt x="21410" y="3717"/>
                    <a:pt x="21237" y="3647"/>
                  </a:cubicBezTo>
                  <a:cubicBezTo>
                    <a:pt x="21065" y="3577"/>
                    <a:pt x="20590" y="3374"/>
                    <a:pt x="20184" y="3197"/>
                  </a:cubicBezTo>
                  <a:cubicBezTo>
                    <a:pt x="19047" y="2702"/>
                    <a:pt x="18668" y="2540"/>
                    <a:pt x="17883" y="2207"/>
                  </a:cubicBezTo>
                  <a:cubicBezTo>
                    <a:pt x="16285" y="1530"/>
                    <a:pt x="15425" y="1162"/>
                    <a:pt x="15333" y="1117"/>
                  </a:cubicBezTo>
                  <a:cubicBezTo>
                    <a:pt x="15160" y="1032"/>
                    <a:pt x="15095" y="1062"/>
                    <a:pt x="14674" y="1432"/>
                  </a:cubicBezTo>
                  <a:cubicBezTo>
                    <a:pt x="13011" y="2891"/>
                    <a:pt x="12916" y="2956"/>
                    <a:pt x="13139" y="2479"/>
                  </a:cubicBezTo>
                  <a:cubicBezTo>
                    <a:pt x="13195" y="2359"/>
                    <a:pt x="13241" y="2244"/>
                    <a:pt x="13241" y="2224"/>
                  </a:cubicBezTo>
                  <a:cubicBezTo>
                    <a:pt x="13241" y="2136"/>
                    <a:pt x="12364" y="0"/>
                    <a:pt x="1232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81" name="Structural “white box”"/>
            <p:cNvSpPr/>
            <p:nvPr/>
          </p:nvSpPr>
          <p:spPr>
            <a:xfrm>
              <a:off x="4933166" y="184892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76200" dist="88900" dir="294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Structural</a:t>
              </a:r>
              <a:br/>
              <a:r>
                <a:rPr sz="2800"/>
                <a:t>“white box”</a:t>
              </a:r>
            </a:p>
          </p:txBody>
        </p:sp>
      </p:grpSp>
      <p:sp>
        <p:nvSpPr>
          <p:cNvPr id="183" name="Tests based on specification…"/>
          <p:cNvSpPr txBox="1">
            <a:spLocks noGrp="1"/>
          </p:cNvSpPr>
          <p:nvPr>
            <p:ph type="body" sz="half" idx="1"/>
          </p:nvPr>
        </p:nvSpPr>
        <p:spPr>
          <a:xfrm>
            <a:off x="231164" y="7138052"/>
            <a:ext cx="13183139" cy="2463801"/>
          </a:xfrm>
          <a:prstGeom prst="rect">
            <a:avLst/>
          </a:prstGeom>
        </p:spPr>
        <p:txBody>
          <a:bodyPr numCol="2" spcCol="659156">
            <a:noAutofit/>
          </a:bodyPr>
          <a:lstStyle/>
          <a:p>
            <a:pPr marL="812120" indent="-494620">
              <a:spcBef>
                <a:spcPts val="3800"/>
              </a:spcBef>
              <a:buSzPct val="171000"/>
              <a:buFontTx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Tests based on </a:t>
            </a:r>
            <a:r>
              <a:rPr i="1">
                <a:solidFill>
                  <a:srgbClr val="011993"/>
                </a:solidFill>
              </a:rPr>
              <a:t>specification</a:t>
            </a:r>
          </a:p>
          <a:p>
            <a:pPr marL="812120" indent="-494620">
              <a:spcBef>
                <a:spcPts val="3800"/>
              </a:spcBef>
              <a:buSzPct val="171000"/>
              <a:buFontTx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Test covers as much</a:t>
            </a:r>
            <a:br/>
            <a:r>
              <a:rPr i="1">
                <a:solidFill>
                  <a:srgbClr val="011993"/>
                </a:solidFill>
              </a:rPr>
              <a:t>specified</a:t>
            </a:r>
            <a:r>
              <a:t> behavior</a:t>
            </a:r>
            <a:br/>
            <a:r>
              <a:t>as possible</a:t>
            </a:r>
          </a:p>
          <a:p>
            <a:pPr marL="812120" indent="-494620">
              <a:spcBef>
                <a:spcPts val="3800"/>
              </a:spcBef>
              <a:buSzPct val="171000"/>
              <a:buFontTx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Tests based on </a:t>
            </a:r>
            <a:r>
              <a:rPr i="1">
                <a:solidFill>
                  <a:srgbClr val="011993"/>
                </a:solidFill>
              </a:rPr>
              <a:t>code</a:t>
            </a:r>
          </a:p>
          <a:p>
            <a:pPr marL="812120" indent="-494620">
              <a:spcBef>
                <a:spcPts val="3800"/>
              </a:spcBef>
              <a:buSzPct val="171000"/>
              <a:buFontTx/>
              <a:defRPr sz="2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Test covers as much </a:t>
            </a:r>
            <a:r>
              <a:rPr i="1">
                <a:solidFill>
                  <a:srgbClr val="011993"/>
                </a:solidFill>
              </a:rPr>
              <a:t>implemented</a:t>
            </a:r>
            <a:r>
              <a:rPr i="1"/>
              <a:t> </a:t>
            </a:r>
            <a:r>
              <a:t>behavior</a:t>
            </a:r>
            <a:br/>
            <a:r>
              <a:t>as possible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486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7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8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89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0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1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2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3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4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5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6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97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498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499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500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501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502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503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504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505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506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507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508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0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511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2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3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4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5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6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7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18" name="“a+b”"/>
          <p:cNvSpPr/>
          <p:nvPr/>
        </p:nvSpPr>
        <p:spPr>
          <a:xfrm>
            <a:off x="8902700" y="7620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“a+b”</a:t>
            </a:r>
          </a:p>
        </p:txBody>
      </p:sp>
      <p:sp>
        <p:nvSpPr>
          <p:cNvPr id="519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20" name="“%3d”"/>
          <p:cNvSpPr/>
          <p:nvPr/>
        </p:nvSpPr>
        <p:spPr>
          <a:xfrm>
            <a:off x="9321800" y="12319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“%3d”</a:t>
            </a:r>
          </a:p>
        </p:txBody>
      </p:sp>
      <p:sp>
        <p:nvSpPr>
          <p:cNvPr id="521" name="✔"/>
          <p:cNvSpPr/>
          <p:nvPr/>
        </p:nvSpPr>
        <p:spPr>
          <a:xfrm>
            <a:off x="86868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22" name="✔"/>
          <p:cNvSpPr/>
          <p:nvPr/>
        </p:nvSpPr>
        <p:spPr>
          <a:xfrm>
            <a:off x="67056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23" name="“%g”"/>
          <p:cNvSpPr/>
          <p:nvPr/>
        </p:nvSpPr>
        <p:spPr>
          <a:xfrm>
            <a:off x="9652000" y="1701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“%g”</a:t>
            </a:r>
          </a:p>
        </p:txBody>
      </p:sp>
      <p:sp>
        <p:nvSpPr>
          <p:cNvPr id="524" name="✔"/>
          <p:cNvSpPr/>
          <p:nvPr/>
        </p:nvSpPr>
        <p:spPr>
          <a:xfrm>
            <a:off x="88265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3" grpId="1" animBg="1" advAuto="0"/>
      <p:bldP spid="524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st Adequacy Criteri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Adequacy Criteria</a:t>
            </a:r>
          </a:p>
        </p:txBody>
      </p:sp>
      <p:sp>
        <p:nvSpPr>
          <p:cNvPr id="529" name="How do we know a test suite is “good enough”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How do we know a test suite is “good enough”?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adequacy criterion</a:t>
            </a:r>
            <a:r>
              <a:t> is a predicate that is true or false for a pair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⟨program, test suite⟩</a:t>
            </a:r>
            <a:r>
              <a:t>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Usually expressed in form of a rule –</a:t>
            </a:r>
            <a:br/>
            <a:r>
              <a:t>          e.g., “all statements must be covered”</a:t>
            </a:r>
          </a:p>
        </p:txBody>
      </p:sp>
      <p:sp>
        <p:nvSpPr>
          <p:cNvPr id="5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tatement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Statement Testing</a:t>
            </a:r>
          </a:p>
        </p:txBody>
      </p:sp>
      <p:sp>
        <p:nvSpPr>
          <p:cNvPr id="535" name="Adequacy criterion: each statement (or node in the CFG) must be executed at least o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Adequacy criterion: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statement</a:t>
            </a:r>
            <a:b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(or node in the CFG) must be executed at least once</a:t>
            </a:r>
            <a:r>
              <a:t>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Rationale: a defect in a statement can only be revealed by executing the defect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Coverage:   </a:t>
            </a:r>
            <a:r>
              <a:rPr u="sng"/>
              <a:t># executed statements</a:t>
            </a:r>
            <a:br/>
            <a:r>
              <a:t>		                 # statements</a:t>
            </a:r>
          </a:p>
        </p:txBody>
      </p:sp>
      <p:sp>
        <p:nvSpPr>
          <p:cNvPr id="5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2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3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4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5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6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7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8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49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0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1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52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553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554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555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556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557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558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559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560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561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562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563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64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5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566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67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68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69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70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71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572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grpSp>
        <p:nvGrpSpPr>
          <p:cNvPr id="575" name="Group"/>
          <p:cNvGrpSpPr/>
          <p:nvPr/>
        </p:nvGrpSpPr>
        <p:grpSpPr>
          <a:xfrm>
            <a:off x="266700" y="1130300"/>
            <a:ext cx="2514600" cy="5321300"/>
            <a:chOff x="0" y="0"/>
            <a:chExt cx="2514600" cy="5321300"/>
          </a:xfrm>
        </p:grpSpPr>
        <p:sp>
          <p:nvSpPr>
            <p:cNvPr id="573" name="Rectangle"/>
            <p:cNvSpPr/>
            <p:nvPr/>
          </p:nvSpPr>
          <p:spPr>
            <a:xfrm>
              <a:off x="0" y="0"/>
              <a:ext cx="2514600" cy="53213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graphicFrame>
          <p:nvGraphicFramePr>
            <p:cNvPr id="574" name="2D Column Chart"/>
            <p:cNvGraphicFramePr/>
            <p:nvPr/>
          </p:nvGraphicFramePr>
          <p:xfrm>
            <a:off x="104378" y="69850"/>
            <a:ext cx="2003822" cy="4994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1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580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1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2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3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4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5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6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7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8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89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0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591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592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593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594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595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596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597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598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599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600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601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602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03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04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605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06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07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08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09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10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11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12" name="“a+b”"/>
          <p:cNvSpPr/>
          <p:nvPr/>
        </p:nvSpPr>
        <p:spPr>
          <a:xfrm>
            <a:off x="8902700" y="7620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“a+b”</a:t>
            </a:r>
          </a:p>
        </p:txBody>
      </p:sp>
      <p:sp>
        <p:nvSpPr>
          <p:cNvPr id="613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14" name="Rectangle"/>
          <p:cNvSpPr/>
          <p:nvPr/>
        </p:nvSpPr>
        <p:spPr>
          <a:xfrm>
            <a:off x="266700" y="1130300"/>
            <a:ext cx="2514600" cy="53213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615" name="2D Column Chart"/>
          <p:cNvGraphicFramePr/>
          <p:nvPr/>
        </p:nvGraphicFramePr>
        <p:xfrm>
          <a:off x="371078" y="1200150"/>
          <a:ext cx="2003822" cy="499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u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1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2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3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4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5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6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7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8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29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0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31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632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633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634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635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636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637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638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639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640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641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642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43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44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645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46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47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48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49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50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51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52" name="“a+b”"/>
          <p:cNvSpPr/>
          <p:nvPr/>
        </p:nvSpPr>
        <p:spPr>
          <a:xfrm>
            <a:off x="8902700" y="7620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“a+b”</a:t>
            </a:r>
          </a:p>
        </p:txBody>
      </p:sp>
      <p:sp>
        <p:nvSpPr>
          <p:cNvPr id="653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54" name="“%3d”"/>
          <p:cNvSpPr/>
          <p:nvPr/>
        </p:nvSpPr>
        <p:spPr>
          <a:xfrm>
            <a:off x="9321800" y="12319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“%3d”</a:t>
            </a:r>
          </a:p>
        </p:txBody>
      </p:sp>
      <p:sp>
        <p:nvSpPr>
          <p:cNvPr id="655" name="✔"/>
          <p:cNvSpPr/>
          <p:nvPr/>
        </p:nvSpPr>
        <p:spPr>
          <a:xfrm>
            <a:off x="86868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56" name="✔"/>
          <p:cNvSpPr/>
          <p:nvPr/>
        </p:nvSpPr>
        <p:spPr>
          <a:xfrm>
            <a:off x="67056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57" name="Rectangle"/>
          <p:cNvSpPr/>
          <p:nvPr/>
        </p:nvSpPr>
        <p:spPr>
          <a:xfrm>
            <a:off x="266700" y="1130300"/>
            <a:ext cx="2514600" cy="53213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658" name="2D Column Chart"/>
          <p:cNvGraphicFramePr/>
          <p:nvPr/>
        </p:nvGraphicFramePr>
        <p:xfrm>
          <a:off x="371078" y="1200150"/>
          <a:ext cx="2003822" cy="499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u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4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5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6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7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8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69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0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1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2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3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74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A</a:t>
            </a:r>
          </a:p>
        </p:txBody>
      </p:sp>
      <p:sp>
        <p:nvSpPr>
          <p:cNvPr id="675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B</a:t>
            </a:r>
          </a:p>
        </p:txBody>
      </p:sp>
      <p:sp>
        <p:nvSpPr>
          <p:cNvPr id="676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C</a:t>
            </a:r>
          </a:p>
        </p:txBody>
      </p:sp>
      <p:sp>
        <p:nvSpPr>
          <p:cNvPr id="677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D</a:t>
            </a:r>
          </a:p>
        </p:txBody>
      </p:sp>
      <p:sp>
        <p:nvSpPr>
          <p:cNvPr id="678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E</a:t>
            </a:r>
          </a:p>
        </p:txBody>
      </p:sp>
      <p:sp>
        <p:nvSpPr>
          <p:cNvPr id="679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G</a:t>
            </a:r>
          </a:p>
        </p:txBody>
      </p:sp>
      <p:sp>
        <p:nvSpPr>
          <p:cNvPr id="680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F</a:t>
            </a:r>
          </a:p>
        </p:txBody>
      </p:sp>
      <p:sp>
        <p:nvSpPr>
          <p:cNvPr id="681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H</a:t>
            </a:r>
          </a:p>
        </p:txBody>
      </p:sp>
      <p:sp>
        <p:nvSpPr>
          <p:cNvPr id="682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I</a:t>
            </a:r>
          </a:p>
        </p:txBody>
      </p:sp>
      <p:sp>
        <p:nvSpPr>
          <p:cNvPr id="683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L</a:t>
            </a:r>
          </a:p>
        </p:txBody>
      </p:sp>
      <p:sp>
        <p:nvSpPr>
          <p:cNvPr id="684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M</a:t>
            </a:r>
          </a:p>
        </p:txBody>
      </p:sp>
      <p:sp>
        <p:nvSpPr>
          <p:cNvPr id="685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686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87" name="“test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“test”</a:t>
            </a:r>
          </a:p>
        </p:txBody>
      </p:sp>
      <p:sp>
        <p:nvSpPr>
          <p:cNvPr id="688" name="✔"/>
          <p:cNvSpPr/>
          <p:nvPr/>
        </p:nvSpPr>
        <p:spPr>
          <a:xfrm>
            <a:off x="7264400" y="838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89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0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1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2" name="✔"/>
          <p:cNvSpPr/>
          <p:nvPr/>
        </p:nvSpPr>
        <p:spPr>
          <a:xfrm>
            <a:off x="44196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3" name="✔"/>
          <p:cNvSpPr/>
          <p:nvPr/>
        </p:nvSpPr>
        <p:spPr>
          <a:xfrm>
            <a:off x="7188200" y="7950200"/>
            <a:ext cx="622300" cy="6223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4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5" name="“a+b”"/>
          <p:cNvSpPr/>
          <p:nvPr/>
        </p:nvSpPr>
        <p:spPr>
          <a:xfrm>
            <a:off x="8902700" y="7620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“a+b”</a:t>
            </a:r>
          </a:p>
        </p:txBody>
      </p:sp>
      <p:sp>
        <p:nvSpPr>
          <p:cNvPr id="696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7" name="“%3d”"/>
          <p:cNvSpPr/>
          <p:nvPr/>
        </p:nvSpPr>
        <p:spPr>
          <a:xfrm>
            <a:off x="9321800" y="12319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“%3d”</a:t>
            </a:r>
          </a:p>
        </p:txBody>
      </p:sp>
      <p:sp>
        <p:nvSpPr>
          <p:cNvPr id="698" name="✔"/>
          <p:cNvSpPr/>
          <p:nvPr/>
        </p:nvSpPr>
        <p:spPr>
          <a:xfrm>
            <a:off x="86868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699" name="✔"/>
          <p:cNvSpPr/>
          <p:nvPr/>
        </p:nvSpPr>
        <p:spPr>
          <a:xfrm>
            <a:off x="67056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700" name="“%g”"/>
          <p:cNvSpPr/>
          <p:nvPr/>
        </p:nvSpPr>
        <p:spPr>
          <a:xfrm>
            <a:off x="9652000" y="1701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“%g”</a:t>
            </a:r>
          </a:p>
        </p:txBody>
      </p:sp>
      <p:sp>
        <p:nvSpPr>
          <p:cNvPr id="701" name="✔"/>
          <p:cNvSpPr/>
          <p:nvPr/>
        </p:nvSpPr>
        <p:spPr>
          <a:xfrm>
            <a:off x="88265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  <p:sp>
        <p:nvSpPr>
          <p:cNvPr id="702" name="Rectangle"/>
          <p:cNvSpPr/>
          <p:nvPr/>
        </p:nvSpPr>
        <p:spPr>
          <a:xfrm>
            <a:off x="266700" y="1130300"/>
            <a:ext cx="2514600" cy="53213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aphicFrame>
        <p:nvGraphicFramePr>
          <p:cNvPr id="703" name="2D Column Chart"/>
          <p:cNvGraphicFramePr/>
          <p:nvPr>
            <p:extLst>
              <p:ext uri="{D42A27DB-BD31-4B8C-83A1-F6EECF244321}">
                <p14:modId xmlns:p14="http://schemas.microsoft.com/office/powerpoint/2010/main" val="2130517741"/>
              </p:ext>
            </p:extLst>
          </p:nvPr>
        </p:nvGraphicFramePr>
        <p:xfrm>
          <a:off x="599678" y="1200150"/>
          <a:ext cx="1838797" cy="4994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04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wipe dir="u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omputing Cover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Computing Coverage</a:t>
            </a:r>
          </a:p>
        </p:txBody>
      </p:sp>
      <p:sp>
        <p:nvSpPr>
          <p:cNvPr id="709" name="Coverage is computed automatically while the program executes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11861800" cy="3040521"/>
          </a:xfrm>
          <a:prstGeom prst="rect">
            <a:avLst/>
          </a:prstGeom>
        </p:spPr>
        <p:txBody>
          <a:bodyPr/>
          <a:lstStyle/>
          <a:p>
            <a:pPr marL="411479" indent="-411479" defTabSz="525779">
              <a:spcBef>
                <a:spcPts val="900"/>
              </a:spcBef>
              <a:defRPr sz="2700">
                <a:solidFill>
                  <a:srgbClr val="000000"/>
                </a:solidFill>
              </a:defRPr>
            </a:pPr>
            <a:r>
              <a:t>Coverage is computed automatically while the program executes</a:t>
            </a:r>
          </a:p>
          <a:p>
            <a:pPr marL="822959" lvl="1" indent="-411479" defTabSz="525779">
              <a:spcBef>
                <a:spcPts val="900"/>
              </a:spcBef>
              <a:buChar char="-"/>
              <a:defRPr sz="2700">
                <a:solidFill>
                  <a:srgbClr val="000000"/>
                </a:solidFill>
              </a:defRPr>
            </a:pPr>
            <a:r>
              <a:t>requires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instrumentation</a:t>
            </a:r>
            <a:r>
              <a:t> at compile time</a:t>
            </a:r>
          </a:p>
          <a:p>
            <a:pPr marL="411479" indent="-411479" defTabSz="525779">
              <a:spcBef>
                <a:spcPts val="900"/>
              </a:spcBef>
              <a:defRPr sz="2700">
                <a:solidFill>
                  <a:srgbClr val="000000"/>
                </a:solidFill>
              </a:defRPr>
            </a:pPr>
            <a:r>
              <a:t>The Istanbul/NYC tool measure code coverage for TypeScript programs</a:t>
            </a:r>
          </a:p>
          <a:p>
            <a:pPr marL="822959" lvl="1" indent="-411479" defTabSz="525779">
              <a:spcBef>
                <a:spcPts val="900"/>
              </a:spcBef>
              <a:buChar char="-"/>
              <a:defRPr sz="2700">
                <a:solidFill>
                  <a:srgbClr val="000000"/>
                </a:solidFill>
              </a:defRPr>
            </a:pPr>
            <a:r>
              <a:t>supports several coverage criteria (statements, branches, lines, functions)</a:t>
            </a:r>
          </a:p>
          <a:p>
            <a:pPr marL="822959" lvl="1" indent="-411479" defTabSz="525779">
              <a:spcBef>
                <a:spcPts val="900"/>
              </a:spcBef>
              <a:buChar char="-"/>
              <a:defRPr sz="2700">
                <a:solidFill>
                  <a:srgbClr val="000000"/>
                </a:solidFill>
              </a:defRPr>
            </a:pPr>
            <a:r>
              <a:t>integrates with Mocha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grpSp>
        <p:nvGrpSpPr>
          <p:cNvPr id="713" name="Image"/>
          <p:cNvGrpSpPr/>
          <p:nvPr/>
        </p:nvGrpSpPr>
        <p:grpSpPr>
          <a:xfrm>
            <a:off x="2764419" y="5315625"/>
            <a:ext cx="7475962" cy="3794275"/>
            <a:chOff x="0" y="0"/>
            <a:chExt cx="7475960" cy="3794273"/>
          </a:xfrm>
        </p:grpSpPr>
        <p:pic>
          <p:nvPicPr>
            <p:cNvPr id="712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900" y="139700"/>
              <a:ext cx="7044161" cy="323547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711" name="Image" descr="Imag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7475961" cy="3794274"/>
            </a:xfrm>
            <a:prstGeom prst="rect">
              <a:avLst/>
            </a:prstGeom>
            <a:effectLst/>
          </p:spPr>
        </p:pic>
      </p:grpSp>
      <p:sp>
        <p:nvSpPr>
          <p:cNvPr id="714" name="*see example at https://github.com/philipbeel/example-typescript-nyc-mocha-coverage"/>
          <p:cNvSpPr txBox="1"/>
          <p:nvPr/>
        </p:nvSpPr>
        <p:spPr>
          <a:xfrm>
            <a:off x="1603920" y="9162504"/>
            <a:ext cx="9631604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457200" algn="l">
              <a:spcBef>
                <a:spcPts val="1000"/>
              </a:spcBef>
              <a:buFont typeface="Helvetica Neue"/>
              <a:defRPr sz="1800"/>
            </a:pPr>
            <a:r>
              <a:t>*see example at https://github.com/philipbeel/example-typescript-nyc-mocha-coverage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Branch Testing Criter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Branch Testing Criterion</a:t>
            </a:r>
          </a:p>
        </p:txBody>
      </p:sp>
      <p:sp>
        <p:nvSpPr>
          <p:cNvPr id="228" name="each branch in the CFG must be executed at least o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each branch in the CFG must be executed at least once</a:t>
            </a:r>
          </a:p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endParaRPr i="1">
              <a:solidFill>
                <a:srgbClr val="01199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r>
              <a:t>coverage:   </a:t>
            </a:r>
            <a:r>
              <a:rPr u="sng"/>
              <a:t># executed branches</a:t>
            </a:r>
            <a:br/>
            <a:r>
              <a:t>		                     # branches</a:t>
            </a:r>
          </a:p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r>
              <a:t>Subsumes statement testing criterion because traversing all edges implies traversing all nodes</a:t>
            </a:r>
          </a:p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1000"/>
              </a:spcBef>
              <a:defRPr sz="3200">
                <a:solidFill>
                  <a:srgbClr val="000000"/>
                </a:solidFill>
              </a:defRPr>
            </a:pPr>
            <a:r>
              <a:t>Most widely used criterion in industry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234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235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236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237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238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239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240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241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242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>
                <a:alpha val="20000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43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244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245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246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247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48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49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0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1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2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3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4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5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6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57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258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hy Structura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Why Structural?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89" name="If a part of the program is never executed, a defect may loom in that part A “part” can be a statement, function, transition, condition……"/>
          <p:cNvSpPr txBox="1">
            <a:spLocks noGrp="1"/>
          </p:cNvSpPr>
          <p:nvPr>
            <p:ph type="body" sz="half" idx="1"/>
          </p:nvPr>
        </p:nvSpPr>
        <p:spPr>
          <a:xfrm>
            <a:off x="534209" y="6896100"/>
            <a:ext cx="11628951" cy="2743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888999" indent="-571499">
              <a:spcBef>
                <a:spcPts val="2400"/>
              </a:spcBef>
              <a:buSzPct val="171000"/>
              <a:buFontTx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If a part of the program is never executed, a defect may loom in that part</a:t>
            </a:r>
            <a:br/>
            <a:r>
              <a:rPr sz="2600"/>
              <a:t>A “part” can be a statement, function, transition, condition…</a:t>
            </a:r>
          </a:p>
          <a:p>
            <a:pPr marL="888999" indent="-571499">
              <a:spcBef>
                <a:spcPts val="2400"/>
              </a:spcBef>
              <a:buSzPct val="171000"/>
              <a:buFontTx/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Attractive because it can be automated</a:t>
            </a:r>
          </a:p>
        </p:txBody>
      </p:sp>
      <p:pic>
        <p:nvPicPr>
          <p:cNvPr id="190" name="iStock_000004584752Small.jpg" descr="iStock_000004584752Small.jpg"/>
          <p:cNvPicPr>
            <a:picLocks noChangeAspect="1"/>
          </p:cNvPicPr>
          <p:nvPr/>
        </p:nvPicPr>
        <p:blipFill>
          <a:blip r:embed="rId3">
            <a:alphaModFix amt="20000"/>
          </a:blip>
          <a:srcRect l="4125" t="8464" r="4054" b="5130"/>
          <a:stretch>
            <a:fillRect/>
          </a:stretch>
        </p:blipFill>
        <p:spPr>
          <a:xfrm>
            <a:off x="139048" y="2490189"/>
            <a:ext cx="6203687" cy="3885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598" extrusionOk="0">
                <a:moveTo>
                  <a:pt x="10756" y="0"/>
                </a:moveTo>
                <a:cubicBezTo>
                  <a:pt x="10716" y="1"/>
                  <a:pt x="10436" y="104"/>
                  <a:pt x="10134" y="229"/>
                </a:cubicBezTo>
                <a:cubicBezTo>
                  <a:pt x="9831" y="354"/>
                  <a:pt x="9297" y="572"/>
                  <a:pt x="8947" y="717"/>
                </a:cubicBezTo>
                <a:cubicBezTo>
                  <a:pt x="8598" y="861"/>
                  <a:pt x="7993" y="1110"/>
                  <a:pt x="7605" y="1270"/>
                </a:cubicBezTo>
                <a:cubicBezTo>
                  <a:pt x="7217" y="1431"/>
                  <a:pt x="6588" y="1690"/>
                  <a:pt x="6208" y="1846"/>
                </a:cubicBezTo>
                <a:cubicBezTo>
                  <a:pt x="5492" y="2141"/>
                  <a:pt x="2592" y="3315"/>
                  <a:pt x="1030" y="3942"/>
                </a:cubicBezTo>
                <a:cubicBezTo>
                  <a:pt x="539" y="4139"/>
                  <a:pt x="106" y="4321"/>
                  <a:pt x="68" y="4344"/>
                </a:cubicBezTo>
                <a:cubicBezTo>
                  <a:pt x="-15" y="4394"/>
                  <a:pt x="-20" y="4505"/>
                  <a:pt x="39" y="4975"/>
                </a:cubicBezTo>
                <a:cubicBezTo>
                  <a:pt x="81" y="5308"/>
                  <a:pt x="116" y="5908"/>
                  <a:pt x="303" y="9498"/>
                </a:cubicBezTo>
                <a:cubicBezTo>
                  <a:pt x="318" y="9790"/>
                  <a:pt x="344" y="10337"/>
                  <a:pt x="362" y="10714"/>
                </a:cubicBezTo>
                <a:cubicBezTo>
                  <a:pt x="379" y="11091"/>
                  <a:pt x="401" y="11424"/>
                  <a:pt x="410" y="11453"/>
                </a:cubicBezTo>
                <a:cubicBezTo>
                  <a:pt x="451" y="11577"/>
                  <a:pt x="1077" y="12287"/>
                  <a:pt x="1568" y="12768"/>
                </a:cubicBezTo>
                <a:cubicBezTo>
                  <a:pt x="1641" y="12840"/>
                  <a:pt x="1887" y="13097"/>
                  <a:pt x="2115" y="13339"/>
                </a:cubicBezTo>
                <a:cubicBezTo>
                  <a:pt x="2492" y="13740"/>
                  <a:pt x="2887" y="14134"/>
                  <a:pt x="3664" y="14886"/>
                </a:cubicBezTo>
                <a:cubicBezTo>
                  <a:pt x="3816" y="15033"/>
                  <a:pt x="4201" y="15411"/>
                  <a:pt x="4521" y="15727"/>
                </a:cubicBezTo>
                <a:cubicBezTo>
                  <a:pt x="4840" y="16042"/>
                  <a:pt x="5196" y="16384"/>
                  <a:pt x="5310" y="16486"/>
                </a:cubicBezTo>
                <a:cubicBezTo>
                  <a:pt x="6442" y="17498"/>
                  <a:pt x="7835" y="18794"/>
                  <a:pt x="8227" y="19202"/>
                </a:cubicBezTo>
                <a:cubicBezTo>
                  <a:pt x="8380" y="19360"/>
                  <a:pt x="8970" y="19964"/>
                  <a:pt x="9539" y="20543"/>
                </a:cubicBezTo>
                <a:cubicBezTo>
                  <a:pt x="10108" y="21123"/>
                  <a:pt x="10585" y="21598"/>
                  <a:pt x="10599" y="21598"/>
                </a:cubicBezTo>
                <a:cubicBezTo>
                  <a:pt x="10625" y="21598"/>
                  <a:pt x="10887" y="21355"/>
                  <a:pt x="12044" y="20257"/>
                </a:cubicBezTo>
                <a:cubicBezTo>
                  <a:pt x="12455" y="19867"/>
                  <a:pt x="12940" y="19406"/>
                  <a:pt x="13123" y="19233"/>
                </a:cubicBezTo>
                <a:cubicBezTo>
                  <a:pt x="13306" y="19060"/>
                  <a:pt x="13754" y="18640"/>
                  <a:pt x="14119" y="18302"/>
                </a:cubicBezTo>
                <a:cubicBezTo>
                  <a:pt x="14484" y="17964"/>
                  <a:pt x="14994" y="17489"/>
                  <a:pt x="15253" y="17247"/>
                </a:cubicBezTo>
                <a:cubicBezTo>
                  <a:pt x="15511" y="17005"/>
                  <a:pt x="15766" y="16768"/>
                  <a:pt x="15820" y="16720"/>
                </a:cubicBezTo>
                <a:cubicBezTo>
                  <a:pt x="15873" y="16671"/>
                  <a:pt x="16210" y="16359"/>
                  <a:pt x="16567" y="16025"/>
                </a:cubicBezTo>
                <a:cubicBezTo>
                  <a:pt x="16925" y="15690"/>
                  <a:pt x="17690" y="14981"/>
                  <a:pt x="18268" y="14451"/>
                </a:cubicBezTo>
                <a:cubicBezTo>
                  <a:pt x="18846" y="13921"/>
                  <a:pt x="19438" y="13378"/>
                  <a:pt x="19583" y="13245"/>
                </a:cubicBezTo>
                <a:cubicBezTo>
                  <a:pt x="19727" y="13111"/>
                  <a:pt x="19888" y="12962"/>
                  <a:pt x="19941" y="12914"/>
                </a:cubicBezTo>
                <a:cubicBezTo>
                  <a:pt x="19995" y="12865"/>
                  <a:pt x="20177" y="12698"/>
                  <a:pt x="20347" y="12541"/>
                </a:cubicBezTo>
                <a:lnTo>
                  <a:pt x="20655" y="12256"/>
                </a:lnTo>
                <a:lnTo>
                  <a:pt x="20674" y="12016"/>
                </a:lnTo>
                <a:cubicBezTo>
                  <a:pt x="20685" y="11868"/>
                  <a:pt x="20711" y="11754"/>
                  <a:pt x="20740" y="11720"/>
                </a:cubicBezTo>
                <a:cubicBezTo>
                  <a:pt x="20789" y="11663"/>
                  <a:pt x="20814" y="11485"/>
                  <a:pt x="21006" y="9851"/>
                </a:cubicBezTo>
                <a:cubicBezTo>
                  <a:pt x="21145" y="8675"/>
                  <a:pt x="21380" y="6629"/>
                  <a:pt x="21424" y="6224"/>
                </a:cubicBezTo>
                <a:cubicBezTo>
                  <a:pt x="21445" y="6029"/>
                  <a:pt x="21489" y="5654"/>
                  <a:pt x="21521" y="5392"/>
                </a:cubicBezTo>
                <a:cubicBezTo>
                  <a:pt x="21580" y="4907"/>
                  <a:pt x="21575" y="4697"/>
                  <a:pt x="21506" y="4697"/>
                </a:cubicBezTo>
                <a:cubicBezTo>
                  <a:pt x="21484" y="4697"/>
                  <a:pt x="21317" y="4627"/>
                  <a:pt x="21133" y="4543"/>
                </a:cubicBezTo>
                <a:cubicBezTo>
                  <a:pt x="20949" y="4458"/>
                  <a:pt x="20311" y="4179"/>
                  <a:pt x="19714" y="3920"/>
                </a:cubicBezTo>
                <a:cubicBezTo>
                  <a:pt x="19117" y="3662"/>
                  <a:pt x="18515" y="3401"/>
                  <a:pt x="18379" y="3340"/>
                </a:cubicBezTo>
                <a:cubicBezTo>
                  <a:pt x="18126" y="3229"/>
                  <a:pt x="17976" y="3162"/>
                  <a:pt x="17701" y="3044"/>
                </a:cubicBezTo>
                <a:cubicBezTo>
                  <a:pt x="17365" y="2900"/>
                  <a:pt x="15790" y="2205"/>
                  <a:pt x="14631" y="1687"/>
                </a:cubicBezTo>
                <a:cubicBezTo>
                  <a:pt x="14364" y="1569"/>
                  <a:pt x="13667" y="1261"/>
                  <a:pt x="13082" y="1003"/>
                </a:cubicBezTo>
                <a:cubicBezTo>
                  <a:pt x="12496" y="745"/>
                  <a:pt x="11911" y="486"/>
                  <a:pt x="11782" y="428"/>
                </a:cubicBezTo>
                <a:cubicBezTo>
                  <a:pt x="10963" y="57"/>
                  <a:pt x="10821" y="-2"/>
                  <a:pt x="1075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1" name="Functional “black box”"/>
          <p:cNvSpPr txBox="1"/>
          <p:nvPr/>
        </p:nvSpPr>
        <p:spPr>
          <a:xfrm>
            <a:off x="2022940" y="3092450"/>
            <a:ext cx="2420665" cy="1130300"/>
          </a:xfrm>
          <a:prstGeom prst="rect">
            <a:avLst/>
          </a:prstGeom>
          <a:ln w="12700">
            <a:miter lim="400000"/>
          </a:ln>
          <a:effectLst>
            <a:outerShdw blurRad="76200" dist="88900" dir="294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Functional</a:t>
            </a:r>
            <a:br/>
            <a:r>
              <a:rPr sz="2800"/>
              <a:t>“black box”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5323046" y="2373709"/>
            <a:ext cx="7545982" cy="4525454"/>
            <a:chOff x="-158" y="-111"/>
            <a:chExt cx="7545980" cy="4525453"/>
          </a:xfrm>
        </p:grpSpPr>
        <p:pic>
          <p:nvPicPr>
            <p:cNvPr id="192" name="iStock_000004606531Small.jpg" descr="iStock_000004606531Small.jpg"/>
            <p:cNvPicPr>
              <a:picLocks noChangeAspect="1"/>
            </p:cNvPicPr>
            <p:nvPr/>
          </p:nvPicPr>
          <p:blipFill>
            <a:blip r:embed="rId4"/>
            <a:srcRect l="4491" t="13803" r="4399" b="4091"/>
            <a:stretch>
              <a:fillRect/>
            </a:stretch>
          </p:blipFill>
          <p:spPr>
            <a:xfrm>
              <a:off x="-160" y="-112"/>
              <a:ext cx="7545982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46" extrusionOk="0">
                  <a:moveTo>
                    <a:pt x="12328" y="0"/>
                  </a:moveTo>
                  <a:cubicBezTo>
                    <a:pt x="12306" y="0"/>
                    <a:pt x="12254" y="39"/>
                    <a:pt x="12213" y="87"/>
                  </a:cubicBezTo>
                  <a:cubicBezTo>
                    <a:pt x="12173" y="134"/>
                    <a:pt x="11707" y="617"/>
                    <a:pt x="11178" y="1160"/>
                  </a:cubicBezTo>
                  <a:cubicBezTo>
                    <a:pt x="10648" y="1703"/>
                    <a:pt x="10172" y="2195"/>
                    <a:pt x="10118" y="2252"/>
                  </a:cubicBezTo>
                  <a:cubicBezTo>
                    <a:pt x="10064" y="2310"/>
                    <a:pt x="9807" y="2576"/>
                    <a:pt x="9546" y="2844"/>
                  </a:cubicBezTo>
                  <a:cubicBezTo>
                    <a:pt x="9286" y="3112"/>
                    <a:pt x="8828" y="3583"/>
                    <a:pt x="8529" y="3891"/>
                  </a:cubicBezTo>
                  <a:cubicBezTo>
                    <a:pt x="8230" y="4198"/>
                    <a:pt x="7832" y="4604"/>
                    <a:pt x="7645" y="4794"/>
                  </a:cubicBezTo>
                  <a:cubicBezTo>
                    <a:pt x="7396" y="5047"/>
                    <a:pt x="7169" y="5339"/>
                    <a:pt x="6794" y="5888"/>
                  </a:cubicBezTo>
                  <a:cubicBezTo>
                    <a:pt x="6513" y="6300"/>
                    <a:pt x="6013" y="7018"/>
                    <a:pt x="5684" y="7485"/>
                  </a:cubicBezTo>
                  <a:cubicBezTo>
                    <a:pt x="5354" y="7951"/>
                    <a:pt x="4389" y="9346"/>
                    <a:pt x="3537" y="10585"/>
                  </a:cubicBezTo>
                  <a:cubicBezTo>
                    <a:pt x="2114" y="12659"/>
                    <a:pt x="785" y="14593"/>
                    <a:pt x="233" y="15393"/>
                  </a:cubicBezTo>
                  <a:cubicBezTo>
                    <a:pt x="110" y="15570"/>
                    <a:pt x="5" y="15744"/>
                    <a:pt x="0" y="15778"/>
                  </a:cubicBezTo>
                  <a:cubicBezTo>
                    <a:pt x="-21" y="15925"/>
                    <a:pt x="374" y="16848"/>
                    <a:pt x="992" y="18100"/>
                  </a:cubicBezTo>
                  <a:cubicBezTo>
                    <a:pt x="1167" y="18456"/>
                    <a:pt x="1237" y="18567"/>
                    <a:pt x="1272" y="18544"/>
                  </a:cubicBezTo>
                  <a:cubicBezTo>
                    <a:pt x="1298" y="18528"/>
                    <a:pt x="1394" y="18455"/>
                    <a:pt x="1486" y="18380"/>
                  </a:cubicBezTo>
                  <a:cubicBezTo>
                    <a:pt x="1579" y="18305"/>
                    <a:pt x="1824" y="18111"/>
                    <a:pt x="2031" y="17951"/>
                  </a:cubicBezTo>
                  <a:cubicBezTo>
                    <a:pt x="2238" y="17791"/>
                    <a:pt x="2715" y="17415"/>
                    <a:pt x="3090" y="17116"/>
                  </a:cubicBezTo>
                  <a:cubicBezTo>
                    <a:pt x="4493" y="15997"/>
                    <a:pt x="4891" y="15684"/>
                    <a:pt x="5601" y="15134"/>
                  </a:cubicBezTo>
                  <a:cubicBezTo>
                    <a:pt x="5931" y="14878"/>
                    <a:pt x="6323" y="14574"/>
                    <a:pt x="6473" y="14457"/>
                  </a:cubicBezTo>
                  <a:cubicBezTo>
                    <a:pt x="6675" y="14300"/>
                    <a:pt x="6754" y="14258"/>
                    <a:pt x="6777" y="14297"/>
                  </a:cubicBezTo>
                  <a:cubicBezTo>
                    <a:pt x="6794" y="14325"/>
                    <a:pt x="6822" y="14603"/>
                    <a:pt x="6839" y="14914"/>
                  </a:cubicBezTo>
                  <a:cubicBezTo>
                    <a:pt x="6874" y="15573"/>
                    <a:pt x="6827" y="15477"/>
                    <a:pt x="7343" y="15944"/>
                  </a:cubicBezTo>
                  <a:cubicBezTo>
                    <a:pt x="7527" y="16111"/>
                    <a:pt x="8324" y="16841"/>
                    <a:pt x="9114" y="17567"/>
                  </a:cubicBezTo>
                  <a:cubicBezTo>
                    <a:pt x="9904" y="18294"/>
                    <a:pt x="10720" y="19043"/>
                    <a:pt x="10927" y="19230"/>
                  </a:cubicBezTo>
                  <a:cubicBezTo>
                    <a:pt x="11272" y="19542"/>
                    <a:pt x="12447" y="20621"/>
                    <a:pt x="13157" y="21279"/>
                  </a:cubicBezTo>
                  <a:cubicBezTo>
                    <a:pt x="13457" y="21556"/>
                    <a:pt x="13562" y="21600"/>
                    <a:pt x="13679" y="21492"/>
                  </a:cubicBezTo>
                  <a:cubicBezTo>
                    <a:pt x="13713" y="21461"/>
                    <a:pt x="13869" y="21224"/>
                    <a:pt x="14027" y="20967"/>
                  </a:cubicBezTo>
                  <a:cubicBezTo>
                    <a:pt x="14185" y="20710"/>
                    <a:pt x="14422" y="20334"/>
                    <a:pt x="14554" y="20132"/>
                  </a:cubicBezTo>
                  <a:cubicBezTo>
                    <a:pt x="14920" y="19570"/>
                    <a:pt x="15827" y="18132"/>
                    <a:pt x="16294" y="17373"/>
                  </a:cubicBezTo>
                  <a:cubicBezTo>
                    <a:pt x="16524" y="16999"/>
                    <a:pt x="16920" y="16371"/>
                    <a:pt x="17173" y="15978"/>
                  </a:cubicBezTo>
                  <a:cubicBezTo>
                    <a:pt x="17426" y="15585"/>
                    <a:pt x="17720" y="15127"/>
                    <a:pt x="17827" y="14958"/>
                  </a:cubicBezTo>
                  <a:cubicBezTo>
                    <a:pt x="17935" y="14789"/>
                    <a:pt x="18230" y="14328"/>
                    <a:pt x="18483" y="13936"/>
                  </a:cubicBezTo>
                  <a:cubicBezTo>
                    <a:pt x="18736" y="13543"/>
                    <a:pt x="19037" y="13073"/>
                    <a:pt x="19152" y="12891"/>
                  </a:cubicBezTo>
                  <a:cubicBezTo>
                    <a:pt x="19313" y="12635"/>
                    <a:pt x="20491" y="10809"/>
                    <a:pt x="20678" y="10525"/>
                  </a:cubicBezTo>
                  <a:cubicBezTo>
                    <a:pt x="20697" y="10496"/>
                    <a:pt x="20725" y="10369"/>
                    <a:pt x="20741" y="10242"/>
                  </a:cubicBezTo>
                  <a:cubicBezTo>
                    <a:pt x="20756" y="10114"/>
                    <a:pt x="20806" y="9707"/>
                    <a:pt x="20853" y="9336"/>
                  </a:cubicBezTo>
                  <a:cubicBezTo>
                    <a:pt x="20900" y="8966"/>
                    <a:pt x="20976" y="8360"/>
                    <a:pt x="21021" y="7989"/>
                  </a:cubicBezTo>
                  <a:cubicBezTo>
                    <a:pt x="21066" y="7619"/>
                    <a:pt x="21122" y="7170"/>
                    <a:pt x="21146" y="6991"/>
                  </a:cubicBezTo>
                  <a:cubicBezTo>
                    <a:pt x="21169" y="6813"/>
                    <a:pt x="21200" y="6582"/>
                    <a:pt x="21214" y="6479"/>
                  </a:cubicBezTo>
                  <a:cubicBezTo>
                    <a:pt x="21227" y="6377"/>
                    <a:pt x="21282" y="5980"/>
                    <a:pt x="21336" y="5597"/>
                  </a:cubicBezTo>
                  <a:cubicBezTo>
                    <a:pt x="21555" y="4035"/>
                    <a:pt x="21579" y="3848"/>
                    <a:pt x="21565" y="3811"/>
                  </a:cubicBezTo>
                  <a:cubicBezTo>
                    <a:pt x="21557" y="3790"/>
                    <a:pt x="21410" y="3717"/>
                    <a:pt x="21237" y="3647"/>
                  </a:cubicBezTo>
                  <a:cubicBezTo>
                    <a:pt x="21065" y="3577"/>
                    <a:pt x="20590" y="3374"/>
                    <a:pt x="20184" y="3197"/>
                  </a:cubicBezTo>
                  <a:cubicBezTo>
                    <a:pt x="19047" y="2702"/>
                    <a:pt x="18668" y="2540"/>
                    <a:pt x="17883" y="2207"/>
                  </a:cubicBezTo>
                  <a:cubicBezTo>
                    <a:pt x="16285" y="1530"/>
                    <a:pt x="15425" y="1162"/>
                    <a:pt x="15333" y="1117"/>
                  </a:cubicBezTo>
                  <a:cubicBezTo>
                    <a:pt x="15160" y="1032"/>
                    <a:pt x="15095" y="1062"/>
                    <a:pt x="14674" y="1432"/>
                  </a:cubicBezTo>
                  <a:cubicBezTo>
                    <a:pt x="13011" y="2891"/>
                    <a:pt x="12916" y="2956"/>
                    <a:pt x="13139" y="2479"/>
                  </a:cubicBezTo>
                  <a:cubicBezTo>
                    <a:pt x="13195" y="2359"/>
                    <a:pt x="13241" y="2244"/>
                    <a:pt x="13241" y="2224"/>
                  </a:cubicBezTo>
                  <a:cubicBezTo>
                    <a:pt x="13241" y="2136"/>
                    <a:pt x="12364" y="0"/>
                    <a:pt x="1232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193" name="Structural “white box”"/>
            <p:cNvSpPr/>
            <p:nvPr/>
          </p:nvSpPr>
          <p:spPr>
            <a:xfrm>
              <a:off x="4933166" y="184892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76200" dist="88900" dir="294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Structural</a:t>
              </a:r>
              <a:br/>
              <a:r>
                <a:rPr sz="2800"/>
                <a:t>“white box”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>
                  <a:alpha val="45000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4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5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6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7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8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69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0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1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2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3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4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275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</a:t>
            </a:r>
          </a:p>
        </p:txBody>
      </p:sp>
      <p:sp>
        <p:nvSpPr>
          <p:cNvPr id="276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</a:t>
            </a:r>
          </a:p>
        </p:txBody>
      </p:sp>
      <p:sp>
        <p:nvSpPr>
          <p:cNvPr id="277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D</a:t>
            </a:r>
          </a:p>
        </p:txBody>
      </p:sp>
      <p:sp>
        <p:nvSpPr>
          <p:cNvPr id="278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E</a:t>
            </a:r>
          </a:p>
        </p:txBody>
      </p:sp>
      <p:sp>
        <p:nvSpPr>
          <p:cNvPr id="279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G</a:t>
            </a:r>
          </a:p>
        </p:txBody>
      </p:sp>
      <p:sp>
        <p:nvSpPr>
          <p:cNvPr id="280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F</a:t>
            </a:r>
          </a:p>
        </p:txBody>
      </p:sp>
      <p:sp>
        <p:nvSpPr>
          <p:cNvPr id="281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H</a:t>
            </a:r>
          </a:p>
        </p:txBody>
      </p:sp>
      <p:sp>
        <p:nvSpPr>
          <p:cNvPr id="282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</a:t>
            </a:r>
          </a:p>
        </p:txBody>
      </p:sp>
      <p:sp>
        <p:nvSpPr>
          <p:cNvPr id="283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</a:t>
            </a:r>
          </a:p>
        </p:txBody>
      </p:sp>
      <p:sp>
        <p:nvSpPr>
          <p:cNvPr id="284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</a:t>
            </a:r>
          </a:p>
        </p:txBody>
      </p:sp>
      <p:sp>
        <p:nvSpPr>
          <p:cNvPr id="285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86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87" name="✔"/>
          <p:cNvSpPr/>
          <p:nvPr/>
        </p:nvSpPr>
        <p:spPr>
          <a:xfrm>
            <a:off x="7277100" y="8255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88" name="✔"/>
          <p:cNvSpPr/>
          <p:nvPr/>
        </p:nvSpPr>
        <p:spPr>
          <a:xfrm>
            <a:off x="6400800" y="21717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89" name="✔"/>
          <p:cNvSpPr/>
          <p:nvPr/>
        </p:nvSpPr>
        <p:spPr>
          <a:xfrm>
            <a:off x="7162800" y="28829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0" name="✔"/>
          <p:cNvSpPr/>
          <p:nvPr/>
        </p:nvSpPr>
        <p:spPr>
          <a:xfrm>
            <a:off x="61087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1" name="✔"/>
          <p:cNvSpPr/>
          <p:nvPr/>
        </p:nvSpPr>
        <p:spPr>
          <a:xfrm>
            <a:off x="7188200" y="79502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2" name="✔"/>
          <p:cNvSpPr/>
          <p:nvPr/>
        </p:nvSpPr>
        <p:spPr>
          <a:xfrm>
            <a:off x="3441700" y="8280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3" name="✔"/>
          <p:cNvSpPr/>
          <p:nvPr/>
        </p:nvSpPr>
        <p:spPr>
          <a:xfrm>
            <a:off x="10096500" y="41021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4" name="✔"/>
          <p:cNvSpPr/>
          <p:nvPr/>
        </p:nvSpPr>
        <p:spPr>
          <a:xfrm>
            <a:off x="8686800" y="51308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5" name="✔"/>
          <p:cNvSpPr/>
          <p:nvPr/>
        </p:nvSpPr>
        <p:spPr>
          <a:xfrm>
            <a:off x="67056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sp>
        <p:nvSpPr>
          <p:cNvPr id="296" name="✔"/>
          <p:cNvSpPr/>
          <p:nvPr/>
        </p:nvSpPr>
        <p:spPr>
          <a:xfrm>
            <a:off x="8826500" y="6248400"/>
            <a:ext cx="635000" cy="635000"/>
          </a:xfrm>
          <a:prstGeom prst="ellipse">
            <a:avLst/>
          </a:prstGeom>
          <a:solidFill>
            <a:srgbClr val="FF9300"/>
          </a:solidFill>
          <a:ln w="12700"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✔</a:t>
            </a:r>
          </a:p>
        </p:txBody>
      </p:sp>
      <p:grpSp>
        <p:nvGrpSpPr>
          <p:cNvPr id="299" name="Group"/>
          <p:cNvGrpSpPr/>
          <p:nvPr/>
        </p:nvGrpSpPr>
        <p:grpSpPr>
          <a:xfrm>
            <a:off x="266700" y="1130300"/>
            <a:ext cx="2514600" cy="5321300"/>
            <a:chOff x="0" y="0"/>
            <a:chExt cx="2514600" cy="5321300"/>
          </a:xfrm>
        </p:grpSpPr>
        <p:sp>
          <p:nvSpPr>
            <p:cNvPr id="297" name="Rectangle"/>
            <p:cNvSpPr/>
            <p:nvPr/>
          </p:nvSpPr>
          <p:spPr>
            <a:xfrm>
              <a:off x="0" y="0"/>
              <a:ext cx="2514600" cy="53213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aphicFrame>
          <p:nvGraphicFramePr>
            <p:cNvPr id="298" name="2D Column Chart"/>
            <p:cNvGraphicFramePr/>
            <p:nvPr>
              <p:extLst>
                <p:ext uri="{D42A27DB-BD31-4B8C-83A1-F6EECF244321}">
                  <p14:modId xmlns:p14="http://schemas.microsoft.com/office/powerpoint/2010/main" val="1756626087"/>
                </p:ext>
              </p:extLst>
            </p:nvPr>
          </p:nvGraphicFramePr>
          <p:xfrm>
            <a:off x="113754" y="69850"/>
            <a:ext cx="2058021" cy="4994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02" name="Group"/>
          <p:cNvGrpSpPr/>
          <p:nvPr/>
        </p:nvGrpSpPr>
        <p:grpSpPr>
          <a:xfrm>
            <a:off x="3539066" y="5079910"/>
            <a:ext cx="990607" cy="918724"/>
            <a:chOff x="0" y="0"/>
            <a:chExt cx="990606" cy="918722"/>
          </a:xfrm>
        </p:grpSpPr>
        <p:sp>
          <p:nvSpPr>
            <p:cNvPr id="300" name="Line"/>
            <p:cNvSpPr/>
            <p:nvPr/>
          </p:nvSpPr>
          <p:spPr>
            <a:xfrm>
              <a:off x="93042" y="0"/>
              <a:ext cx="897565" cy="897564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0" y="19136"/>
              <a:ext cx="899586" cy="899587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303" name="“+%0d+%4j”"/>
          <p:cNvSpPr/>
          <p:nvPr/>
        </p:nvSpPr>
        <p:spPr>
          <a:xfrm>
            <a:off x="9017000" y="431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5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“+%0d+%4j”</a:t>
            </a:r>
          </a:p>
        </p:txBody>
      </p:sp>
      <p:grpSp>
        <p:nvGrpSpPr>
          <p:cNvPr id="308" name="Group"/>
          <p:cNvGrpSpPr/>
          <p:nvPr/>
        </p:nvGrpSpPr>
        <p:grpSpPr>
          <a:xfrm>
            <a:off x="4960883" y="5880100"/>
            <a:ext cx="7688864" cy="2058343"/>
            <a:chOff x="0" y="0"/>
            <a:chExt cx="7688862" cy="2058341"/>
          </a:xfrm>
        </p:grpSpPr>
        <p:grpSp>
          <p:nvGrpSpPr>
            <p:cNvPr id="306" name="Group"/>
            <p:cNvGrpSpPr/>
            <p:nvPr/>
          </p:nvGrpSpPr>
          <p:grpSpPr>
            <a:xfrm>
              <a:off x="1877517" y="1015057"/>
              <a:ext cx="5811346" cy="1043285"/>
              <a:chOff x="0" y="0"/>
              <a:chExt cx="5811344" cy="1043283"/>
            </a:xfrm>
          </p:grpSpPr>
          <p:sp>
            <p:nvSpPr>
              <p:cNvPr id="304" name="Rectangle"/>
              <p:cNvSpPr/>
              <p:nvPr/>
            </p:nvSpPr>
            <p:spPr>
              <a:xfrm>
                <a:off x="0" y="0"/>
                <a:ext cx="5811345" cy="1043284"/>
              </a:xfrm>
              <a:prstGeom prst="rect">
                <a:avLst/>
              </a:prstGeom>
              <a:solidFill>
                <a:srgbClr val="FFFF00">
                  <a:alpha val="89804"/>
                </a:srgbClr>
              </a:solidFill>
              <a:ln w="9525" cap="flat">
                <a:solidFill>
                  <a:srgbClr val="C70000"/>
                </a:solidFill>
                <a:prstDash val="solid"/>
                <a:round/>
              </a:ln>
              <a:effectLst>
                <a:outerShdw blurRad="381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marL="0" marR="0" lvl="0" indent="0" algn="ctr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>
                    <a:solidFill>
                      <a:srgbClr val="FFFFFF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305" name="If the conditional fails and the failure case code is missing, statement coverage would still get to 100%, even though there is a defect"/>
              <p:cNvSpPr txBox="1"/>
              <p:nvPr/>
            </p:nvSpPr>
            <p:spPr>
              <a:xfrm>
                <a:off x="8211" y="59976"/>
                <a:ext cx="5794923" cy="92963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8" tIns="45718" rIns="45718" bIns="45718" numCol="1" anchor="t">
                <a:spAutoFit/>
              </a:bodyPr>
              <a:lstStyle>
                <a:lvl1pPr algn="l" defTabSz="457200">
                  <a:defRPr sz="1800" b="1">
                    <a:solidFill>
                      <a:srgbClr val="615445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pPr marL="0" marR="0" lvl="0" indent="0" algn="l" defTabSz="457200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sz="1800" b="1" i="0" u="none" strike="noStrike" kern="0" cap="none" spc="0" normalizeH="0" baseline="0" noProof="0">
                    <a:ln>
                      <a:noFill/>
                    </a:ln>
                    <a:solidFill>
                      <a:srgbClr val="615445"/>
                    </a:solidFill>
                    <a:effectLst/>
                    <a:uLnTx/>
                    <a:uFillTx/>
                    <a:latin typeface="Helvetica"/>
                    <a:cs typeface="Helvetica"/>
                    <a:sym typeface="Helvetica"/>
                  </a:rPr>
                  <a:t>If the conditional fails and the failure case code is missing, statement coverage would still get to 100%, even though there is a defect </a:t>
                </a:r>
              </a:p>
            </p:txBody>
          </p:sp>
        </p:grpSp>
        <p:sp>
          <p:nvSpPr>
            <p:cNvPr id="307" name="Line"/>
            <p:cNvSpPr/>
            <p:nvPr/>
          </p:nvSpPr>
          <p:spPr>
            <a:xfrm flipH="1" flipV="1">
              <a:off x="-1" y="0"/>
              <a:ext cx="1877519" cy="1536701"/>
            </a:xfrm>
            <a:prstGeom prst="line">
              <a:avLst/>
            </a:prstGeom>
            <a:noFill/>
            <a:ln w="76200" cap="flat">
              <a:solidFill>
                <a:srgbClr val="FFFF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8" tIns="45718" rIns="45718" bIns="45718" numCol="1" anchor="t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615445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615445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30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 animBg="1" advAuto="0"/>
      <p:bldP spid="288" grpId="0" animBg="1" advAuto="0"/>
      <p:bldP spid="289" grpId="0" animBg="1" advAuto="0"/>
      <p:bldP spid="290" grpId="0" animBg="1" advAuto="0"/>
      <p:bldP spid="291" grpId="0" animBg="1" advAuto="0"/>
      <p:bldP spid="292" grpId="0" animBg="1" advAuto="0"/>
      <p:bldP spid="293" grpId="0" animBg="1" advAuto="0"/>
      <p:bldP spid="294" grpId="0" animBg="1" advAuto="0"/>
      <p:bldP spid="295" grpId="0" animBg="1" advAuto="0"/>
      <p:bldP spid="296" grpId="0" animBg="1" advAuto="0"/>
      <p:bldP spid="299" grpId="0" animBg="1" advAuto="0"/>
      <p:bldP spid="302" grpId="0" animBg="1" advAuto="0"/>
      <p:bldP spid="303" grpId="0" animBg="1" advAuto="0"/>
      <p:bldP spid="308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>
                  <a:alpha val="45000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5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6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7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8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19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20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21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22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23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24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25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326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</a:t>
            </a:r>
          </a:p>
        </p:txBody>
      </p:sp>
      <p:sp>
        <p:nvSpPr>
          <p:cNvPr id="327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</a:t>
            </a:r>
          </a:p>
        </p:txBody>
      </p:sp>
      <p:sp>
        <p:nvSpPr>
          <p:cNvPr id="328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D</a:t>
            </a:r>
          </a:p>
        </p:txBody>
      </p:sp>
      <p:sp>
        <p:nvSpPr>
          <p:cNvPr id="329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E</a:t>
            </a:r>
          </a:p>
        </p:txBody>
      </p:sp>
      <p:sp>
        <p:nvSpPr>
          <p:cNvPr id="330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G</a:t>
            </a:r>
          </a:p>
        </p:txBody>
      </p:sp>
      <p:sp>
        <p:nvSpPr>
          <p:cNvPr id="331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F</a:t>
            </a:r>
          </a:p>
        </p:txBody>
      </p:sp>
      <p:sp>
        <p:nvSpPr>
          <p:cNvPr id="332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H</a:t>
            </a:r>
          </a:p>
        </p:txBody>
      </p:sp>
      <p:sp>
        <p:nvSpPr>
          <p:cNvPr id="333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</a:t>
            </a:r>
          </a:p>
        </p:txBody>
      </p:sp>
      <p:sp>
        <p:nvSpPr>
          <p:cNvPr id="334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</a:t>
            </a:r>
          </a:p>
        </p:txBody>
      </p:sp>
      <p:sp>
        <p:nvSpPr>
          <p:cNvPr id="335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</a:t>
            </a:r>
          </a:p>
        </p:txBody>
      </p:sp>
      <p:sp>
        <p:nvSpPr>
          <p:cNvPr id="336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37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340" name="Group"/>
          <p:cNvGrpSpPr/>
          <p:nvPr/>
        </p:nvGrpSpPr>
        <p:grpSpPr>
          <a:xfrm>
            <a:off x="3539066" y="5079910"/>
            <a:ext cx="990607" cy="918724"/>
            <a:chOff x="0" y="0"/>
            <a:chExt cx="990606" cy="918722"/>
          </a:xfrm>
        </p:grpSpPr>
        <p:sp>
          <p:nvSpPr>
            <p:cNvPr id="338" name="Line"/>
            <p:cNvSpPr/>
            <p:nvPr/>
          </p:nvSpPr>
          <p:spPr>
            <a:xfrm>
              <a:off x="93042" y="0"/>
              <a:ext cx="897565" cy="897564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0" y="19136"/>
              <a:ext cx="899586" cy="899587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341" name="“+%0d+%4j”"/>
          <p:cNvSpPr/>
          <p:nvPr/>
        </p:nvSpPr>
        <p:spPr>
          <a:xfrm>
            <a:off x="9017000" y="431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“+%0d+%4j”</a:t>
            </a:r>
          </a:p>
        </p:txBody>
      </p:sp>
      <p:sp>
        <p:nvSpPr>
          <p:cNvPr id="342" name="Rectangle"/>
          <p:cNvSpPr/>
          <p:nvPr/>
        </p:nvSpPr>
        <p:spPr>
          <a:xfrm>
            <a:off x="5956300" y="27559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3" name="Rectangle"/>
          <p:cNvSpPr/>
          <p:nvPr/>
        </p:nvSpPr>
        <p:spPr>
          <a:xfrm>
            <a:off x="4102100" y="27559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4" name="Rectangle"/>
          <p:cNvSpPr/>
          <p:nvPr/>
        </p:nvSpPr>
        <p:spPr>
          <a:xfrm>
            <a:off x="5791200" y="38100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5" name="Rectangle"/>
          <p:cNvSpPr/>
          <p:nvPr/>
        </p:nvSpPr>
        <p:spPr>
          <a:xfrm>
            <a:off x="7899400" y="38100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6" name="Rectangle"/>
          <p:cNvSpPr/>
          <p:nvPr/>
        </p:nvSpPr>
        <p:spPr>
          <a:xfrm>
            <a:off x="4483100" y="48768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7" name="Rectangle"/>
          <p:cNvSpPr/>
          <p:nvPr/>
        </p:nvSpPr>
        <p:spPr>
          <a:xfrm>
            <a:off x="6108700" y="48768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8" name="Rectangle"/>
          <p:cNvSpPr/>
          <p:nvPr/>
        </p:nvSpPr>
        <p:spPr>
          <a:xfrm>
            <a:off x="6210300" y="60833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49" name="Rectangle"/>
          <p:cNvSpPr/>
          <p:nvPr/>
        </p:nvSpPr>
        <p:spPr>
          <a:xfrm>
            <a:off x="7505700" y="60833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4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4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0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4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1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4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 advAuto="0"/>
      <p:bldP spid="343" grpId="0" animBg="1" advAuto="0"/>
      <p:bldP spid="344" grpId="0" animBg="1" advAuto="0"/>
      <p:bldP spid="345" grpId="0" animBg="1" advAuto="0"/>
      <p:bldP spid="346" grpId="0" animBg="1" advAuto="0"/>
      <p:bldP spid="347" grpId="0" animBg="1" advAuto="0"/>
      <p:bldP spid="348" grpId="0" animBg="1" advAuto="0"/>
      <p:bldP spid="349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>
                  <a:alpha val="45000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6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7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8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59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0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1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2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3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4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5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66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367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</a:t>
            </a:r>
          </a:p>
        </p:txBody>
      </p:sp>
      <p:sp>
        <p:nvSpPr>
          <p:cNvPr id="368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</a:t>
            </a:r>
          </a:p>
        </p:txBody>
      </p:sp>
      <p:sp>
        <p:nvSpPr>
          <p:cNvPr id="369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D</a:t>
            </a:r>
          </a:p>
        </p:txBody>
      </p:sp>
      <p:sp>
        <p:nvSpPr>
          <p:cNvPr id="370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E</a:t>
            </a:r>
          </a:p>
        </p:txBody>
      </p:sp>
      <p:sp>
        <p:nvSpPr>
          <p:cNvPr id="371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G</a:t>
            </a:r>
          </a:p>
        </p:txBody>
      </p:sp>
      <p:sp>
        <p:nvSpPr>
          <p:cNvPr id="372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F</a:t>
            </a:r>
          </a:p>
        </p:txBody>
      </p:sp>
      <p:sp>
        <p:nvSpPr>
          <p:cNvPr id="373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H</a:t>
            </a:r>
          </a:p>
        </p:txBody>
      </p:sp>
      <p:sp>
        <p:nvSpPr>
          <p:cNvPr id="374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</a:t>
            </a:r>
          </a:p>
        </p:txBody>
      </p:sp>
      <p:sp>
        <p:nvSpPr>
          <p:cNvPr id="375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</a:t>
            </a:r>
          </a:p>
        </p:txBody>
      </p:sp>
      <p:sp>
        <p:nvSpPr>
          <p:cNvPr id="376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</a:t>
            </a:r>
          </a:p>
        </p:txBody>
      </p:sp>
      <p:sp>
        <p:nvSpPr>
          <p:cNvPr id="377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78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381" name="Group"/>
          <p:cNvGrpSpPr/>
          <p:nvPr/>
        </p:nvGrpSpPr>
        <p:grpSpPr>
          <a:xfrm>
            <a:off x="266700" y="1130300"/>
            <a:ext cx="2514600" cy="5321300"/>
            <a:chOff x="0" y="0"/>
            <a:chExt cx="2514600" cy="5321300"/>
          </a:xfrm>
        </p:grpSpPr>
        <p:sp>
          <p:nvSpPr>
            <p:cNvPr id="379" name="Rectangle"/>
            <p:cNvSpPr/>
            <p:nvPr/>
          </p:nvSpPr>
          <p:spPr>
            <a:xfrm>
              <a:off x="0" y="0"/>
              <a:ext cx="2514600" cy="53213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aphicFrame>
          <p:nvGraphicFramePr>
            <p:cNvPr id="380" name="2D Column Chart"/>
            <p:cNvGraphicFramePr/>
            <p:nvPr/>
          </p:nvGraphicFramePr>
          <p:xfrm>
            <a:off x="104378" y="69850"/>
            <a:ext cx="2003822" cy="4994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384" name="Group"/>
          <p:cNvGrpSpPr/>
          <p:nvPr/>
        </p:nvGrpSpPr>
        <p:grpSpPr>
          <a:xfrm>
            <a:off x="3539066" y="5079910"/>
            <a:ext cx="990607" cy="918724"/>
            <a:chOff x="0" y="0"/>
            <a:chExt cx="990606" cy="918722"/>
          </a:xfrm>
        </p:grpSpPr>
        <p:sp>
          <p:nvSpPr>
            <p:cNvPr id="382" name="Line"/>
            <p:cNvSpPr/>
            <p:nvPr/>
          </p:nvSpPr>
          <p:spPr>
            <a:xfrm>
              <a:off x="93042" y="0"/>
              <a:ext cx="897565" cy="897564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383" name="Line"/>
            <p:cNvSpPr/>
            <p:nvPr/>
          </p:nvSpPr>
          <p:spPr>
            <a:xfrm flipV="1">
              <a:off x="0" y="19136"/>
              <a:ext cx="899586" cy="899587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385" name="“+%0d+%4j”"/>
          <p:cNvSpPr/>
          <p:nvPr/>
        </p:nvSpPr>
        <p:spPr>
          <a:xfrm>
            <a:off x="9017000" y="431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5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“+%0d+%4j”</a:t>
            </a:r>
          </a:p>
        </p:txBody>
      </p:sp>
      <p:sp>
        <p:nvSpPr>
          <p:cNvPr id="386" name="Rectangle"/>
          <p:cNvSpPr/>
          <p:nvPr/>
        </p:nvSpPr>
        <p:spPr>
          <a:xfrm>
            <a:off x="5956300" y="27559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7" name="Rectangle"/>
          <p:cNvSpPr/>
          <p:nvPr/>
        </p:nvSpPr>
        <p:spPr>
          <a:xfrm>
            <a:off x="4102100" y="27559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8" name="Rectangle"/>
          <p:cNvSpPr/>
          <p:nvPr/>
        </p:nvSpPr>
        <p:spPr>
          <a:xfrm>
            <a:off x="5791200" y="38100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89" name="Rectangle"/>
          <p:cNvSpPr/>
          <p:nvPr/>
        </p:nvSpPr>
        <p:spPr>
          <a:xfrm>
            <a:off x="7899400" y="38100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90" name="Rectangle"/>
          <p:cNvSpPr/>
          <p:nvPr/>
        </p:nvSpPr>
        <p:spPr>
          <a:xfrm>
            <a:off x="4483100" y="48768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91" name="Rectangle"/>
          <p:cNvSpPr/>
          <p:nvPr/>
        </p:nvSpPr>
        <p:spPr>
          <a:xfrm>
            <a:off x="6108700" y="48768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92" name="Rectangle"/>
          <p:cNvSpPr/>
          <p:nvPr/>
        </p:nvSpPr>
        <p:spPr>
          <a:xfrm>
            <a:off x="6210300" y="60833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393" name="Rectangle"/>
          <p:cNvSpPr/>
          <p:nvPr/>
        </p:nvSpPr>
        <p:spPr>
          <a:xfrm>
            <a:off x="7505700" y="60833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396" name="Group"/>
          <p:cNvGrpSpPr/>
          <p:nvPr/>
        </p:nvGrpSpPr>
        <p:grpSpPr>
          <a:xfrm>
            <a:off x="5956300" y="2781300"/>
            <a:ext cx="1518773" cy="1428750"/>
            <a:chOff x="0" y="38099"/>
            <a:chExt cx="1518772" cy="1428750"/>
          </a:xfrm>
        </p:grpSpPr>
        <p:sp>
          <p:nvSpPr>
            <p:cNvPr id="394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5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399" name="Group"/>
          <p:cNvGrpSpPr/>
          <p:nvPr/>
        </p:nvGrpSpPr>
        <p:grpSpPr>
          <a:xfrm>
            <a:off x="7924800" y="3835400"/>
            <a:ext cx="1518773" cy="1428750"/>
            <a:chOff x="0" y="38099"/>
            <a:chExt cx="1518772" cy="1428750"/>
          </a:xfrm>
        </p:grpSpPr>
        <p:sp>
          <p:nvSpPr>
            <p:cNvPr id="397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398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02" name="Group"/>
          <p:cNvGrpSpPr/>
          <p:nvPr/>
        </p:nvGrpSpPr>
        <p:grpSpPr>
          <a:xfrm>
            <a:off x="5803900" y="3835400"/>
            <a:ext cx="1518773" cy="1428750"/>
            <a:chOff x="0" y="38099"/>
            <a:chExt cx="1518772" cy="1428750"/>
          </a:xfrm>
        </p:grpSpPr>
        <p:sp>
          <p:nvSpPr>
            <p:cNvPr id="400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1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05" name="Group"/>
          <p:cNvGrpSpPr/>
          <p:nvPr/>
        </p:nvGrpSpPr>
        <p:grpSpPr>
          <a:xfrm>
            <a:off x="6108700" y="4838700"/>
            <a:ext cx="1518773" cy="1428750"/>
            <a:chOff x="0" y="38099"/>
            <a:chExt cx="1518772" cy="1428750"/>
          </a:xfrm>
        </p:grpSpPr>
        <p:sp>
          <p:nvSpPr>
            <p:cNvPr id="403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4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08" name="Group"/>
          <p:cNvGrpSpPr/>
          <p:nvPr/>
        </p:nvGrpSpPr>
        <p:grpSpPr>
          <a:xfrm>
            <a:off x="6210300" y="6083300"/>
            <a:ext cx="1518773" cy="1428750"/>
            <a:chOff x="0" y="38099"/>
            <a:chExt cx="1518772" cy="1428750"/>
          </a:xfrm>
        </p:grpSpPr>
        <p:sp>
          <p:nvSpPr>
            <p:cNvPr id="406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07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7505700" y="6083300"/>
            <a:ext cx="1518773" cy="1428750"/>
            <a:chOff x="0" y="38099"/>
            <a:chExt cx="1518772" cy="1428750"/>
          </a:xfrm>
        </p:grpSpPr>
        <p:sp>
          <p:nvSpPr>
            <p:cNvPr id="409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10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4102100" y="2781300"/>
            <a:ext cx="1518773" cy="1428750"/>
            <a:chOff x="0" y="38099"/>
            <a:chExt cx="1518772" cy="1428750"/>
          </a:xfrm>
        </p:grpSpPr>
        <p:sp>
          <p:nvSpPr>
            <p:cNvPr id="412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13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sp>
        <p:nvSpPr>
          <p:cNvPr id="41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animBg="1" advAuto="0"/>
      <p:bldP spid="396" grpId="0" animBg="1" advAuto="0"/>
      <p:bldP spid="399" grpId="0" animBg="1" advAuto="0"/>
      <p:bldP spid="402" grpId="0" animBg="1" advAuto="0"/>
      <p:bldP spid="405" grpId="0" animBg="1" advAuto="0"/>
      <p:bldP spid="408" grpId="0" animBg="1" advAuto="0"/>
      <p:bldP spid="411" grpId="0" animBg="1" advAuto="0"/>
      <p:bldP spid="414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>
                  <a:alpha val="45000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1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2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3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4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5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6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7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8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29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30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31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432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</a:t>
            </a:r>
          </a:p>
        </p:txBody>
      </p:sp>
      <p:sp>
        <p:nvSpPr>
          <p:cNvPr id="433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</a:t>
            </a:r>
          </a:p>
        </p:txBody>
      </p:sp>
      <p:sp>
        <p:nvSpPr>
          <p:cNvPr id="434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D</a:t>
            </a:r>
          </a:p>
        </p:txBody>
      </p:sp>
      <p:sp>
        <p:nvSpPr>
          <p:cNvPr id="435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E</a:t>
            </a:r>
          </a:p>
        </p:txBody>
      </p:sp>
      <p:sp>
        <p:nvSpPr>
          <p:cNvPr id="436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G</a:t>
            </a:r>
          </a:p>
        </p:txBody>
      </p:sp>
      <p:sp>
        <p:nvSpPr>
          <p:cNvPr id="437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F</a:t>
            </a:r>
          </a:p>
        </p:txBody>
      </p:sp>
      <p:sp>
        <p:nvSpPr>
          <p:cNvPr id="438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H</a:t>
            </a:r>
          </a:p>
        </p:txBody>
      </p:sp>
      <p:sp>
        <p:nvSpPr>
          <p:cNvPr id="439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</a:t>
            </a:r>
          </a:p>
        </p:txBody>
      </p:sp>
      <p:sp>
        <p:nvSpPr>
          <p:cNvPr id="440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</a:t>
            </a:r>
          </a:p>
        </p:txBody>
      </p:sp>
      <p:sp>
        <p:nvSpPr>
          <p:cNvPr id="441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>
                <a:alpha val="30000"/>
              </a:srgbClr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>
                    <a:alpha val="30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</a:t>
            </a:r>
          </a:p>
        </p:txBody>
      </p:sp>
      <p:sp>
        <p:nvSpPr>
          <p:cNvPr id="442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3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grpSp>
        <p:nvGrpSpPr>
          <p:cNvPr id="446" name="Group"/>
          <p:cNvGrpSpPr/>
          <p:nvPr/>
        </p:nvGrpSpPr>
        <p:grpSpPr>
          <a:xfrm>
            <a:off x="3539066" y="5079910"/>
            <a:ext cx="990607" cy="918724"/>
            <a:chOff x="0" y="0"/>
            <a:chExt cx="990606" cy="918722"/>
          </a:xfrm>
        </p:grpSpPr>
        <p:sp>
          <p:nvSpPr>
            <p:cNvPr id="444" name="Line"/>
            <p:cNvSpPr/>
            <p:nvPr/>
          </p:nvSpPr>
          <p:spPr>
            <a:xfrm>
              <a:off x="93042" y="0"/>
              <a:ext cx="897565" cy="897564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445" name="Line"/>
            <p:cNvSpPr/>
            <p:nvPr/>
          </p:nvSpPr>
          <p:spPr>
            <a:xfrm flipV="1">
              <a:off x="0" y="19136"/>
              <a:ext cx="899586" cy="899587"/>
            </a:xfrm>
            <a:prstGeom prst="line">
              <a:avLst/>
            </a:prstGeom>
            <a:noFill/>
            <a:ln w="88900" cap="flat">
              <a:solidFill>
                <a:srgbClr val="FF2600"/>
              </a:solidFill>
              <a:prstDash val="solid"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l" defTabSz="457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</p:grpSp>
      <p:sp>
        <p:nvSpPr>
          <p:cNvPr id="447" name="“+%0d+%4j”"/>
          <p:cNvSpPr/>
          <p:nvPr/>
        </p:nvSpPr>
        <p:spPr>
          <a:xfrm>
            <a:off x="9017000" y="431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“+%0d+%4j”</a:t>
            </a:r>
          </a:p>
        </p:txBody>
      </p:sp>
      <p:sp>
        <p:nvSpPr>
          <p:cNvPr id="448" name="Rectangle"/>
          <p:cNvSpPr/>
          <p:nvPr/>
        </p:nvSpPr>
        <p:spPr>
          <a:xfrm>
            <a:off x="5956300" y="27559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49" name="Rectangle"/>
          <p:cNvSpPr/>
          <p:nvPr/>
        </p:nvSpPr>
        <p:spPr>
          <a:xfrm>
            <a:off x="4102100" y="27559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50" name="Rectangle"/>
          <p:cNvSpPr/>
          <p:nvPr/>
        </p:nvSpPr>
        <p:spPr>
          <a:xfrm>
            <a:off x="5791200" y="38100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51" name="Rectangle"/>
          <p:cNvSpPr/>
          <p:nvPr/>
        </p:nvSpPr>
        <p:spPr>
          <a:xfrm>
            <a:off x="7899400" y="38100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52" name="Rectangle"/>
          <p:cNvSpPr/>
          <p:nvPr/>
        </p:nvSpPr>
        <p:spPr>
          <a:xfrm>
            <a:off x="4483100" y="48768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53" name="Rectangle"/>
          <p:cNvSpPr/>
          <p:nvPr/>
        </p:nvSpPr>
        <p:spPr>
          <a:xfrm>
            <a:off x="6108700" y="48768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54" name="Rectangle"/>
          <p:cNvSpPr/>
          <p:nvPr/>
        </p:nvSpPr>
        <p:spPr>
          <a:xfrm>
            <a:off x="6210300" y="60833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455" name="Rectangle"/>
          <p:cNvSpPr/>
          <p:nvPr/>
        </p:nvSpPr>
        <p:spPr>
          <a:xfrm>
            <a:off x="7505700" y="6083300"/>
            <a:ext cx="508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508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7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458" name="Group"/>
          <p:cNvGrpSpPr/>
          <p:nvPr/>
        </p:nvGrpSpPr>
        <p:grpSpPr>
          <a:xfrm>
            <a:off x="5956300" y="2781300"/>
            <a:ext cx="1518773" cy="1428750"/>
            <a:chOff x="0" y="38099"/>
            <a:chExt cx="1518772" cy="1428750"/>
          </a:xfrm>
        </p:grpSpPr>
        <p:sp>
          <p:nvSpPr>
            <p:cNvPr id="456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57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61" name="Group"/>
          <p:cNvGrpSpPr/>
          <p:nvPr/>
        </p:nvGrpSpPr>
        <p:grpSpPr>
          <a:xfrm>
            <a:off x="7924800" y="3835400"/>
            <a:ext cx="1518773" cy="1428750"/>
            <a:chOff x="0" y="38099"/>
            <a:chExt cx="1518772" cy="1428750"/>
          </a:xfrm>
        </p:grpSpPr>
        <p:sp>
          <p:nvSpPr>
            <p:cNvPr id="459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60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64" name="Group"/>
          <p:cNvGrpSpPr/>
          <p:nvPr/>
        </p:nvGrpSpPr>
        <p:grpSpPr>
          <a:xfrm>
            <a:off x="5803900" y="3835400"/>
            <a:ext cx="1518773" cy="1428750"/>
            <a:chOff x="0" y="38099"/>
            <a:chExt cx="1518772" cy="1428750"/>
          </a:xfrm>
        </p:grpSpPr>
        <p:sp>
          <p:nvSpPr>
            <p:cNvPr id="462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63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67" name="Group"/>
          <p:cNvGrpSpPr/>
          <p:nvPr/>
        </p:nvGrpSpPr>
        <p:grpSpPr>
          <a:xfrm>
            <a:off x="6108700" y="4838700"/>
            <a:ext cx="1518773" cy="1428750"/>
            <a:chOff x="0" y="38099"/>
            <a:chExt cx="1518772" cy="1428750"/>
          </a:xfrm>
        </p:grpSpPr>
        <p:sp>
          <p:nvSpPr>
            <p:cNvPr id="465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66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70" name="Group"/>
          <p:cNvGrpSpPr/>
          <p:nvPr/>
        </p:nvGrpSpPr>
        <p:grpSpPr>
          <a:xfrm>
            <a:off x="6210300" y="6083300"/>
            <a:ext cx="1518773" cy="1428750"/>
            <a:chOff x="0" y="38099"/>
            <a:chExt cx="1518772" cy="1428750"/>
          </a:xfrm>
        </p:grpSpPr>
        <p:sp>
          <p:nvSpPr>
            <p:cNvPr id="468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69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73" name="Group"/>
          <p:cNvGrpSpPr/>
          <p:nvPr/>
        </p:nvGrpSpPr>
        <p:grpSpPr>
          <a:xfrm>
            <a:off x="7505700" y="6083300"/>
            <a:ext cx="1518773" cy="1428750"/>
            <a:chOff x="0" y="38099"/>
            <a:chExt cx="1518772" cy="1428750"/>
          </a:xfrm>
        </p:grpSpPr>
        <p:sp>
          <p:nvSpPr>
            <p:cNvPr id="471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72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76" name="Group"/>
          <p:cNvGrpSpPr/>
          <p:nvPr/>
        </p:nvGrpSpPr>
        <p:grpSpPr>
          <a:xfrm>
            <a:off x="4102100" y="2781300"/>
            <a:ext cx="1518773" cy="1428750"/>
            <a:chOff x="0" y="38099"/>
            <a:chExt cx="1518772" cy="1428750"/>
          </a:xfrm>
        </p:grpSpPr>
        <p:sp>
          <p:nvSpPr>
            <p:cNvPr id="474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75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sp>
        <p:nvSpPr>
          <p:cNvPr id="477" name="“abc”"/>
          <p:cNvSpPr/>
          <p:nvPr/>
        </p:nvSpPr>
        <p:spPr>
          <a:xfrm>
            <a:off x="9461500" y="10795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“abc”</a:t>
            </a:r>
          </a:p>
        </p:txBody>
      </p:sp>
      <p:grpSp>
        <p:nvGrpSpPr>
          <p:cNvPr id="480" name="Group"/>
          <p:cNvGrpSpPr/>
          <p:nvPr/>
        </p:nvGrpSpPr>
        <p:grpSpPr>
          <a:xfrm>
            <a:off x="4470400" y="4864100"/>
            <a:ext cx="1518773" cy="1428750"/>
            <a:chOff x="0" y="38099"/>
            <a:chExt cx="1518772" cy="1428750"/>
          </a:xfrm>
        </p:grpSpPr>
        <p:sp>
          <p:nvSpPr>
            <p:cNvPr id="478" name="Rectangle"/>
            <p:cNvSpPr/>
            <p:nvPr/>
          </p:nvSpPr>
          <p:spPr>
            <a:xfrm>
              <a:off x="0" y="38099"/>
              <a:ext cx="508000" cy="254001"/>
            </a:xfrm>
            <a:prstGeom prst="rect">
              <a:avLst/>
            </a:prstGeom>
            <a:solidFill>
              <a:srgbClr val="FF9300"/>
            </a:solidFill>
            <a:ln w="12700" cap="flat">
              <a:noFill/>
              <a:miter lim="400000"/>
            </a:ln>
            <a:effectLst>
              <a:outerShdw blurRad="38100" dist="38100" dir="282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700" baseline="2941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700" b="0" i="0" u="none" strike="noStrike" kern="0" cap="none" spc="0" normalizeH="0" baseline="29411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sym typeface="Gill Sans"/>
              </a:endParaRPr>
            </a:p>
          </p:txBody>
        </p:sp>
        <p:sp>
          <p:nvSpPr>
            <p:cNvPr id="479" name="✔"/>
            <p:cNvSpPr/>
            <p:nvPr/>
          </p:nvSpPr>
          <p:spPr>
            <a:xfrm>
              <a:off x="248772" y="1968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aseline="26315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900" b="0" i="0" u="none" strike="noStrike" kern="0" cap="none" spc="0" normalizeH="0" baseline="26315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sym typeface="Gill Sans"/>
                </a:rPr>
                <a:t>✔</a:t>
              </a:r>
            </a:p>
          </p:txBody>
        </p:sp>
      </p:grpSp>
      <p:grpSp>
        <p:nvGrpSpPr>
          <p:cNvPr id="483" name="Group"/>
          <p:cNvGrpSpPr/>
          <p:nvPr/>
        </p:nvGrpSpPr>
        <p:grpSpPr>
          <a:xfrm>
            <a:off x="266700" y="1130300"/>
            <a:ext cx="2514600" cy="5321300"/>
            <a:chOff x="0" y="0"/>
            <a:chExt cx="2514600" cy="5321300"/>
          </a:xfrm>
        </p:grpSpPr>
        <p:sp>
          <p:nvSpPr>
            <p:cNvPr id="481" name="Rectangle"/>
            <p:cNvSpPr/>
            <p:nvPr/>
          </p:nvSpPr>
          <p:spPr>
            <a:xfrm>
              <a:off x="0" y="0"/>
              <a:ext cx="2514600" cy="53213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aphicFrame>
          <p:nvGraphicFramePr>
            <p:cNvPr id="482" name="2D Column Chart"/>
            <p:cNvGraphicFramePr/>
            <p:nvPr/>
          </p:nvGraphicFramePr>
          <p:xfrm>
            <a:off x="104378" y="69850"/>
            <a:ext cx="2003822" cy="4994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486" name="Group"/>
          <p:cNvGrpSpPr/>
          <p:nvPr/>
        </p:nvGrpSpPr>
        <p:grpSpPr>
          <a:xfrm>
            <a:off x="266700" y="1130300"/>
            <a:ext cx="2514600" cy="5321300"/>
            <a:chOff x="0" y="0"/>
            <a:chExt cx="2514600" cy="5321300"/>
          </a:xfrm>
        </p:grpSpPr>
        <p:sp>
          <p:nvSpPr>
            <p:cNvPr id="484" name="Rectangle"/>
            <p:cNvSpPr/>
            <p:nvPr/>
          </p:nvSpPr>
          <p:spPr>
            <a:xfrm>
              <a:off x="0" y="0"/>
              <a:ext cx="2514600" cy="53213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4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endParaRPr>
            </a:p>
          </p:txBody>
        </p:sp>
        <p:graphicFrame>
          <p:nvGraphicFramePr>
            <p:cNvPr id="485" name="2D Column Chart"/>
            <p:cNvGraphicFramePr/>
            <p:nvPr>
              <p:extLst>
                <p:ext uri="{D42A27DB-BD31-4B8C-83A1-F6EECF244321}">
                  <p14:modId xmlns:p14="http://schemas.microsoft.com/office/powerpoint/2010/main" val="2900620426"/>
                </p:ext>
              </p:extLst>
            </p:nvPr>
          </p:nvGraphicFramePr>
          <p:xfrm>
            <a:off x="332978" y="69850"/>
            <a:ext cx="1838797" cy="49946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sp>
        <p:nvSpPr>
          <p:cNvPr id="48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anchor="t"/>
          <a:lstStyle>
            <a:lvl1pPr algn="ctr">
              <a:defRPr sz="1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animBg="1" advAuto="0"/>
      <p:bldP spid="480" grpId="0" animBg="1" advAuto="0"/>
      <p:bldP spid="486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ondition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Condition Testing</a:t>
            </a:r>
          </a:p>
        </p:txBody>
      </p:sp>
      <p:sp>
        <p:nvSpPr>
          <p:cNvPr id="492" name="Consider the defect (high == 1 || low == -1)  // should be -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Consider the defect</a:t>
            </a:r>
            <a:br/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(high == 1 || low == -1)</a:t>
            </a:r>
            <a:b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>
                <a:solidFill>
                  <a:srgbClr val="0433FF"/>
                </a:solidFill>
                <a:latin typeface="Monaco"/>
                <a:ea typeface="Monaco"/>
                <a:cs typeface="Monaco"/>
                <a:sym typeface="Monaco"/>
              </a:rPr>
              <a:t> // should be -1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Branch adequacy criterion can be achieved by changing only </a:t>
            </a:r>
            <a:r>
              <a:rPr sz="3200">
                <a:latin typeface="Monaco"/>
                <a:ea typeface="Monaco"/>
                <a:cs typeface="Monaco"/>
                <a:sym typeface="Monaco"/>
              </a:rPr>
              <a:t>low</a:t>
            </a:r>
          </a:p>
          <a:p>
            <a:pPr lvl="1">
              <a:spcBef>
                <a:spcPts val="1000"/>
              </a:spcBef>
              <a:buChar char="-"/>
              <a:defRPr>
                <a:solidFill>
                  <a:srgbClr val="000000"/>
                </a:solidFill>
              </a:defRPr>
            </a:pPr>
            <a:r>
              <a:t>i.e., the defective sub-expression may never determine the result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Faulty sub-condition is never tested</a:t>
            </a:r>
          </a:p>
          <a:p>
            <a:pPr lvl="1">
              <a:spcBef>
                <a:spcPts val="1000"/>
              </a:spcBef>
              <a:buChar char="-"/>
              <a:defRPr>
                <a:solidFill>
                  <a:srgbClr val="000000"/>
                </a:solidFill>
              </a:defRPr>
            </a:pPr>
            <a:r>
              <a:t>although we tested both outcomes of the branch</a:t>
            </a:r>
          </a:p>
        </p:txBody>
      </p:sp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Condition Test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Condition Testing</a:t>
            </a:r>
          </a:p>
        </p:txBody>
      </p:sp>
      <p:sp>
        <p:nvSpPr>
          <p:cNvPr id="498" name="Key idea: cover individual conditions in compound boolean express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Key idea: cover individual conditions in compound boolean expression</a:t>
            </a:r>
          </a:p>
          <a:p>
            <a:pPr lvl="1">
              <a:spcBef>
                <a:spcPts val="1000"/>
              </a:spcBef>
              <a:buChar char="-"/>
            </a:pPr>
            <a:r>
              <a:rPr>
                <a:solidFill>
                  <a:srgbClr val="000000"/>
                </a:solidFill>
              </a:rPr>
              <a:t>e.g., both parts of</a:t>
            </a:r>
            <a:r>
              <a:t> </a:t>
            </a:r>
            <a:r>
              <a:rPr>
                <a:solidFill>
                  <a:srgbClr val="0433FF"/>
                </a:solidFill>
              </a:rPr>
              <a:t>high == 1 || low == -1</a:t>
            </a:r>
          </a:p>
          <a:p>
            <a:pPr lvl="1">
              <a:spcBef>
                <a:spcPts val="1000"/>
              </a:spcBef>
              <a:buChar char="-"/>
            </a:pPr>
            <a:endParaRPr>
              <a:solidFill>
                <a:srgbClr val="0433FF"/>
              </a:solidFill>
            </a:endParaRP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Note: this criterion applies to all compound conditions, not just those used in if/while statements</a:t>
            </a:r>
          </a:p>
        </p:txBody>
      </p:sp>
      <p:sp>
        <p:nvSpPr>
          <p:cNvPr id="4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Basic Condition Testing Adequacy Criter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Basic Condition Testing Adequacy Criterion</a:t>
            </a:r>
          </a:p>
        </p:txBody>
      </p:sp>
      <p:sp>
        <p:nvSpPr>
          <p:cNvPr id="504" name="each basic condition must be evaluated at least o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each basic condition must be evaluated at least once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Coverage:</a:t>
            </a:r>
            <a:br/>
            <a:r>
              <a:rPr u="sng"/>
              <a:t># truth values taken by all basic conditions</a:t>
            </a:r>
            <a:br/>
            <a:r>
              <a:t>		     2 * # basic conditions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Note that this criterion does not subsume branch coverage</a:t>
            </a:r>
          </a:p>
          <a:p>
            <a:pPr lvl="1">
              <a:spcBef>
                <a:spcPts val="1000"/>
              </a:spcBef>
              <a:buChar char="-"/>
              <a:defRPr>
                <a:solidFill>
                  <a:srgbClr val="000000"/>
                </a:solidFill>
              </a:defRPr>
            </a:pPr>
            <a:r>
              <a:t>100% basic condition coverage </a:t>
            </a:r>
          </a:p>
          <a:p>
            <a:pPr lvl="1">
              <a:spcBef>
                <a:spcPts val="1000"/>
              </a:spcBef>
              <a:buChar char="-"/>
              <a:defRPr>
                <a:solidFill>
                  <a:srgbClr val="000000"/>
                </a:solidFill>
              </a:defRPr>
            </a:pPr>
            <a:r>
              <a:t>but only 87% branch coverage</a:t>
            </a:r>
            <a:br/>
            <a:endParaRPr/>
          </a:p>
        </p:txBody>
      </p:sp>
      <p:sp>
        <p:nvSpPr>
          <p:cNvPr id="5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506" name="“test+%9k%k9”"/>
          <p:cNvSpPr/>
          <p:nvPr/>
        </p:nvSpPr>
        <p:spPr>
          <a:xfrm>
            <a:off x="8328940" y="7076081"/>
            <a:ext cx="3022601" cy="787401"/>
          </a:xfrm>
          <a:prstGeom prst="roundRect">
            <a:avLst>
              <a:gd name="adj" fmla="val 24194"/>
            </a:avLst>
          </a:prstGeom>
          <a:blipFill>
            <a:blip r:embed="rId3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“test+%9k%k9”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511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512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513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514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15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516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17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518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519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20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>
                <a:alpha val="20000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21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522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523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524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525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26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27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28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29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0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1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2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3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4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35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540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541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542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43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544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45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546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547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48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>
                <a:alpha val="20000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49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550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551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552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553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54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55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56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57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58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59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60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61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62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63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564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569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570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571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572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73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574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75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576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577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578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>
                <a:alpha val="20000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79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580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581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582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583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4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5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6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7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8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89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90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91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92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93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594" name="Line"/>
          <p:cNvSpPr/>
          <p:nvPr/>
        </p:nvSpPr>
        <p:spPr>
          <a:xfrm flipV="1">
            <a:off x="10566400" y="3450148"/>
            <a:ext cx="0" cy="218891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hy Structural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Why Structural?</a:t>
            </a:r>
          </a:p>
        </p:txBody>
      </p:sp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0" name="Complements functional tests Run functional tests first, then measure what is missing…"/>
          <p:cNvSpPr txBox="1">
            <a:spLocks noGrp="1"/>
          </p:cNvSpPr>
          <p:nvPr>
            <p:ph type="body" sz="half" idx="1"/>
          </p:nvPr>
        </p:nvSpPr>
        <p:spPr>
          <a:xfrm>
            <a:off x="534209" y="6896100"/>
            <a:ext cx="11628951" cy="2743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spcBef>
                <a:spcPts val="2400"/>
              </a:spcBef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Complements functional tests</a:t>
            </a:r>
            <a:br/>
            <a:r>
              <a:rPr sz="3200"/>
              <a:t>Run functional tests first, then measure what is missing</a:t>
            </a:r>
          </a:p>
          <a:p>
            <a:pPr>
              <a:spcBef>
                <a:spcPts val="2400"/>
              </a:spcBef>
              <a:buFontTx/>
              <a:defRPr sz="3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Can cover low-level details missed in high-level specification</a:t>
            </a:r>
          </a:p>
        </p:txBody>
      </p:sp>
      <p:pic>
        <p:nvPicPr>
          <p:cNvPr id="201" name="iStock_000004584752Small.jpg" descr="iStock_000004584752Small.jpg"/>
          <p:cNvPicPr>
            <a:picLocks noChangeAspect="1"/>
          </p:cNvPicPr>
          <p:nvPr/>
        </p:nvPicPr>
        <p:blipFill>
          <a:blip r:embed="rId3">
            <a:alphaModFix amt="20000"/>
          </a:blip>
          <a:srcRect l="4125" t="8464" r="4054" b="5130"/>
          <a:stretch>
            <a:fillRect/>
          </a:stretch>
        </p:blipFill>
        <p:spPr>
          <a:xfrm>
            <a:off x="139048" y="2490189"/>
            <a:ext cx="6203687" cy="38850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2" h="21598" extrusionOk="0">
                <a:moveTo>
                  <a:pt x="10756" y="0"/>
                </a:moveTo>
                <a:cubicBezTo>
                  <a:pt x="10716" y="1"/>
                  <a:pt x="10436" y="104"/>
                  <a:pt x="10134" y="229"/>
                </a:cubicBezTo>
                <a:cubicBezTo>
                  <a:pt x="9831" y="354"/>
                  <a:pt x="9297" y="572"/>
                  <a:pt x="8947" y="717"/>
                </a:cubicBezTo>
                <a:cubicBezTo>
                  <a:pt x="8598" y="861"/>
                  <a:pt x="7993" y="1110"/>
                  <a:pt x="7605" y="1270"/>
                </a:cubicBezTo>
                <a:cubicBezTo>
                  <a:pt x="7217" y="1431"/>
                  <a:pt x="6588" y="1690"/>
                  <a:pt x="6208" y="1846"/>
                </a:cubicBezTo>
                <a:cubicBezTo>
                  <a:pt x="5492" y="2141"/>
                  <a:pt x="2592" y="3315"/>
                  <a:pt x="1030" y="3942"/>
                </a:cubicBezTo>
                <a:cubicBezTo>
                  <a:pt x="539" y="4139"/>
                  <a:pt x="106" y="4321"/>
                  <a:pt x="68" y="4344"/>
                </a:cubicBezTo>
                <a:cubicBezTo>
                  <a:pt x="-15" y="4394"/>
                  <a:pt x="-20" y="4505"/>
                  <a:pt x="39" y="4975"/>
                </a:cubicBezTo>
                <a:cubicBezTo>
                  <a:pt x="81" y="5308"/>
                  <a:pt x="116" y="5908"/>
                  <a:pt x="303" y="9498"/>
                </a:cubicBezTo>
                <a:cubicBezTo>
                  <a:pt x="318" y="9790"/>
                  <a:pt x="344" y="10337"/>
                  <a:pt x="362" y="10714"/>
                </a:cubicBezTo>
                <a:cubicBezTo>
                  <a:pt x="379" y="11091"/>
                  <a:pt x="401" y="11424"/>
                  <a:pt x="410" y="11453"/>
                </a:cubicBezTo>
                <a:cubicBezTo>
                  <a:pt x="451" y="11577"/>
                  <a:pt x="1077" y="12287"/>
                  <a:pt x="1568" y="12768"/>
                </a:cubicBezTo>
                <a:cubicBezTo>
                  <a:pt x="1641" y="12840"/>
                  <a:pt x="1887" y="13097"/>
                  <a:pt x="2115" y="13339"/>
                </a:cubicBezTo>
                <a:cubicBezTo>
                  <a:pt x="2492" y="13740"/>
                  <a:pt x="2887" y="14134"/>
                  <a:pt x="3664" y="14886"/>
                </a:cubicBezTo>
                <a:cubicBezTo>
                  <a:pt x="3816" y="15033"/>
                  <a:pt x="4201" y="15411"/>
                  <a:pt x="4521" y="15727"/>
                </a:cubicBezTo>
                <a:cubicBezTo>
                  <a:pt x="4840" y="16042"/>
                  <a:pt x="5196" y="16384"/>
                  <a:pt x="5310" y="16486"/>
                </a:cubicBezTo>
                <a:cubicBezTo>
                  <a:pt x="6442" y="17498"/>
                  <a:pt x="7835" y="18794"/>
                  <a:pt x="8227" y="19202"/>
                </a:cubicBezTo>
                <a:cubicBezTo>
                  <a:pt x="8380" y="19360"/>
                  <a:pt x="8970" y="19964"/>
                  <a:pt x="9539" y="20543"/>
                </a:cubicBezTo>
                <a:cubicBezTo>
                  <a:pt x="10108" y="21123"/>
                  <a:pt x="10585" y="21598"/>
                  <a:pt x="10599" y="21598"/>
                </a:cubicBezTo>
                <a:cubicBezTo>
                  <a:pt x="10625" y="21598"/>
                  <a:pt x="10887" y="21355"/>
                  <a:pt x="12044" y="20257"/>
                </a:cubicBezTo>
                <a:cubicBezTo>
                  <a:pt x="12455" y="19867"/>
                  <a:pt x="12940" y="19406"/>
                  <a:pt x="13123" y="19233"/>
                </a:cubicBezTo>
                <a:cubicBezTo>
                  <a:pt x="13306" y="19060"/>
                  <a:pt x="13754" y="18640"/>
                  <a:pt x="14119" y="18302"/>
                </a:cubicBezTo>
                <a:cubicBezTo>
                  <a:pt x="14484" y="17964"/>
                  <a:pt x="14994" y="17489"/>
                  <a:pt x="15253" y="17247"/>
                </a:cubicBezTo>
                <a:cubicBezTo>
                  <a:pt x="15511" y="17005"/>
                  <a:pt x="15766" y="16768"/>
                  <a:pt x="15820" y="16720"/>
                </a:cubicBezTo>
                <a:cubicBezTo>
                  <a:pt x="15873" y="16671"/>
                  <a:pt x="16210" y="16359"/>
                  <a:pt x="16567" y="16025"/>
                </a:cubicBezTo>
                <a:cubicBezTo>
                  <a:pt x="16925" y="15690"/>
                  <a:pt x="17690" y="14981"/>
                  <a:pt x="18268" y="14451"/>
                </a:cubicBezTo>
                <a:cubicBezTo>
                  <a:pt x="18846" y="13921"/>
                  <a:pt x="19438" y="13378"/>
                  <a:pt x="19583" y="13245"/>
                </a:cubicBezTo>
                <a:cubicBezTo>
                  <a:pt x="19727" y="13111"/>
                  <a:pt x="19888" y="12962"/>
                  <a:pt x="19941" y="12914"/>
                </a:cubicBezTo>
                <a:cubicBezTo>
                  <a:pt x="19995" y="12865"/>
                  <a:pt x="20177" y="12698"/>
                  <a:pt x="20347" y="12541"/>
                </a:cubicBezTo>
                <a:lnTo>
                  <a:pt x="20655" y="12256"/>
                </a:lnTo>
                <a:lnTo>
                  <a:pt x="20674" y="12016"/>
                </a:lnTo>
                <a:cubicBezTo>
                  <a:pt x="20685" y="11868"/>
                  <a:pt x="20711" y="11754"/>
                  <a:pt x="20740" y="11720"/>
                </a:cubicBezTo>
                <a:cubicBezTo>
                  <a:pt x="20789" y="11663"/>
                  <a:pt x="20814" y="11485"/>
                  <a:pt x="21006" y="9851"/>
                </a:cubicBezTo>
                <a:cubicBezTo>
                  <a:pt x="21145" y="8675"/>
                  <a:pt x="21380" y="6629"/>
                  <a:pt x="21424" y="6224"/>
                </a:cubicBezTo>
                <a:cubicBezTo>
                  <a:pt x="21445" y="6029"/>
                  <a:pt x="21489" y="5654"/>
                  <a:pt x="21521" y="5392"/>
                </a:cubicBezTo>
                <a:cubicBezTo>
                  <a:pt x="21580" y="4907"/>
                  <a:pt x="21575" y="4697"/>
                  <a:pt x="21506" y="4697"/>
                </a:cubicBezTo>
                <a:cubicBezTo>
                  <a:pt x="21484" y="4697"/>
                  <a:pt x="21317" y="4627"/>
                  <a:pt x="21133" y="4543"/>
                </a:cubicBezTo>
                <a:cubicBezTo>
                  <a:pt x="20949" y="4458"/>
                  <a:pt x="20311" y="4179"/>
                  <a:pt x="19714" y="3920"/>
                </a:cubicBezTo>
                <a:cubicBezTo>
                  <a:pt x="19117" y="3662"/>
                  <a:pt x="18515" y="3401"/>
                  <a:pt x="18379" y="3340"/>
                </a:cubicBezTo>
                <a:cubicBezTo>
                  <a:pt x="18126" y="3229"/>
                  <a:pt x="17976" y="3162"/>
                  <a:pt x="17701" y="3044"/>
                </a:cubicBezTo>
                <a:cubicBezTo>
                  <a:pt x="17365" y="2900"/>
                  <a:pt x="15790" y="2205"/>
                  <a:pt x="14631" y="1687"/>
                </a:cubicBezTo>
                <a:cubicBezTo>
                  <a:pt x="14364" y="1569"/>
                  <a:pt x="13667" y="1261"/>
                  <a:pt x="13082" y="1003"/>
                </a:cubicBezTo>
                <a:cubicBezTo>
                  <a:pt x="12496" y="745"/>
                  <a:pt x="11911" y="486"/>
                  <a:pt x="11782" y="428"/>
                </a:cubicBezTo>
                <a:cubicBezTo>
                  <a:pt x="10963" y="57"/>
                  <a:pt x="10821" y="-2"/>
                  <a:pt x="10756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2" name="Functional “black box”"/>
          <p:cNvSpPr txBox="1"/>
          <p:nvPr/>
        </p:nvSpPr>
        <p:spPr>
          <a:xfrm>
            <a:off x="2022940" y="3092450"/>
            <a:ext cx="2420665" cy="1130300"/>
          </a:xfrm>
          <a:prstGeom prst="rect">
            <a:avLst/>
          </a:prstGeom>
          <a:ln w="12700">
            <a:miter lim="400000"/>
          </a:ln>
          <a:effectLst>
            <a:outerShdw blurRad="76200" dist="88900" dir="2940000" rotWithShape="0">
              <a:srgbClr val="000000">
                <a:alpha val="74999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Functional</a:t>
            </a:r>
            <a:br/>
            <a:r>
              <a:rPr sz="2800"/>
              <a:t>“black box”</a:t>
            </a:r>
          </a:p>
        </p:txBody>
      </p:sp>
      <p:grpSp>
        <p:nvGrpSpPr>
          <p:cNvPr id="205" name="Group"/>
          <p:cNvGrpSpPr/>
          <p:nvPr/>
        </p:nvGrpSpPr>
        <p:grpSpPr>
          <a:xfrm>
            <a:off x="5323046" y="2373709"/>
            <a:ext cx="7545982" cy="4525454"/>
            <a:chOff x="-158" y="-111"/>
            <a:chExt cx="7545980" cy="4525453"/>
          </a:xfrm>
        </p:grpSpPr>
        <p:pic>
          <p:nvPicPr>
            <p:cNvPr id="203" name="iStock_000004606531Small.jpg" descr="iStock_000004606531Small.jpg"/>
            <p:cNvPicPr>
              <a:picLocks noChangeAspect="1"/>
            </p:cNvPicPr>
            <p:nvPr/>
          </p:nvPicPr>
          <p:blipFill>
            <a:blip r:embed="rId4"/>
            <a:srcRect l="4491" t="13803" r="4399" b="4091"/>
            <a:stretch>
              <a:fillRect/>
            </a:stretch>
          </p:blipFill>
          <p:spPr>
            <a:xfrm>
              <a:off x="-160" y="-112"/>
              <a:ext cx="7545982" cy="4525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9" h="21546" extrusionOk="0">
                  <a:moveTo>
                    <a:pt x="12328" y="0"/>
                  </a:moveTo>
                  <a:cubicBezTo>
                    <a:pt x="12306" y="0"/>
                    <a:pt x="12254" y="39"/>
                    <a:pt x="12213" y="87"/>
                  </a:cubicBezTo>
                  <a:cubicBezTo>
                    <a:pt x="12173" y="134"/>
                    <a:pt x="11707" y="617"/>
                    <a:pt x="11178" y="1160"/>
                  </a:cubicBezTo>
                  <a:cubicBezTo>
                    <a:pt x="10648" y="1703"/>
                    <a:pt x="10172" y="2195"/>
                    <a:pt x="10118" y="2252"/>
                  </a:cubicBezTo>
                  <a:cubicBezTo>
                    <a:pt x="10064" y="2310"/>
                    <a:pt x="9807" y="2576"/>
                    <a:pt x="9546" y="2844"/>
                  </a:cubicBezTo>
                  <a:cubicBezTo>
                    <a:pt x="9286" y="3112"/>
                    <a:pt x="8828" y="3583"/>
                    <a:pt x="8529" y="3891"/>
                  </a:cubicBezTo>
                  <a:cubicBezTo>
                    <a:pt x="8230" y="4198"/>
                    <a:pt x="7832" y="4604"/>
                    <a:pt x="7645" y="4794"/>
                  </a:cubicBezTo>
                  <a:cubicBezTo>
                    <a:pt x="7396" y="5047"/>
                    <a:pt x="7169" y="5339"/>
                    <a:pt x="6794" y="5888"/>
                  </a:cubicBezTo>
                  <a:cubicBezTo>
                    <a:pt x="6513" y="6300"/>
                    <a:pt x="6013" y="7018"/>
                    <a:pt x="5684" y="7485"/>
                  </a:cubicBezTo>
                  <a:cubicBezTo>
                    <a:pt x="5354" y="7951"/>
                    <a:pt x="4389" y="9346"/>
                    <a:pt x="3537" y="10585"/>
                  </a:cubicBezTo>
                  <a:cubicBezTo>
                    <a:pt x="2114" y="12659"/>
                    <a:pt x="785" y="14593"/>
                    <a:pt x="233" y="15393"/>
                  </a:cubicBezTo>
                  <a:cubicBezTo>
                    <a:pt x="110" y="15570"/>
                    <a:pt x="5" y="15744"/>
                    <a:pt x="0" y="15778"/>
                  </a:cubicBezTo>
                  <a:cubicBezTo>
                    <a:pt x="-21" y="15925"/>
                    <a:pt x="374" y="16848"/>
                    <a:pt x="992" y="18100"/>
                  </a:cubicBezTo>
                  <a:cubicBezTo>
                    <a:pt x="1167" y="18456"/>
                    <a:pt x="1237" y="18567"/>
                    <a:pt x="1272" y="18544"/>
                  </a:cubicBezTo>
                  <a:cubicBezTo>
                    <a:pt x="1298" y="18528"/>
                    <a:pt x="1394" y="18455"/>
                    <a:pt x="1486" y="18380"/>
                  </a:cubicBezTo>
                  <a:cubicBezTo>
                    <a:pt x="1579" y="18305"/>
                    <a:pt x="1824" y="18111"/>
                    <a:pt x="2031" y="17951"/>
                  </a:cubicBezTo>
                  <a:cubicBezTo>
                    <a:pt x="2238" y="17791"/>
                    <a:pt x="2715" y="17415"/>
                    <a:pt x="3090" y="17116"/>
                  </a:cubicBezTo>
                  <a:cubicBezTo>
                    <a:pt x="4493" y="15997"/>
                    <a:pt x="4891" y="15684"/>
                    <a:pt x="5601" y="15134"/>
                  </a:cubicBezTo>
                  <a:cubicBezTo>
                    <a:pt x="5931" y="14878"/>
                    <a:pt x="6323" y="14574"/>
                    <a:pt x="6473" y="14457"/>
                  </a:cubicBezTo>
                  <a:cubicBezTo>
                    <a:pt x="6675" y="14300"/>
                    <a:pt x="6754" y="14258"/>
                    <a:pt x="6777" y="14297"/>
                  </a:cubicBezTo>
                  <a:cubicBezTo>
                    <a:pt x="6794" y="14325"/>
                    <a:pt x="6822" y="14603"/>
                    <a:pt x="6839" y="14914"/>
                  </a:cubicBezTo>
                  <a:cubicBezTo>
                    <a:pt x="6874" y="15573"/>
                    <a:pt x="6827" y="15477"/>
                    <a:pt x="7343" y="15944"/>
                  </a:cubicBezTo>
                  <a:cubicBezTo>
                    <a:pt x="7527" y="16111"/>
                    <a:pt x="8324" y="16841"/>
                    <a:pt x="9114" y="17567"/>
                  </a:cubicBezTo>
                  <a:cubicBezTo>
                    <a:pt x="9904" y="18294"/>
                    <a:pt x="10720" y="19043"/>
                    <a:pt x="10927" y="19230"/>
                  </a:cubicBezTo>
                  <a:cubicBezTo>
                    <a:pt x="11272" y="19542"/>
                    <a:pt x="12447" y="20621"/>
                    <a:pt x="13157" y="21279"/>
                  </a:cubicBezTo>
                  <a:cubicBezTo>
                    <a:pt x="13457" y="21556"/>
                    <a:pt x="13562" y="21600"/>
                    <a:pt x="13679" y="21492"/>
                  </a:cubicBezTo>
                  <a:cubicBezTo>
                    <a:pt x="13713" y="21461"/>
                    <a:pt x="13869" y="21224"/>
                    <a:pt x="14027" y="20967"/>
                  </a:cubicBezTo>
                  <a:cubicBezTo>
                    <a:pt x="14185" y="20710"/>
                    <a:pt x="14422" y="20334"/>
                    <a:pt x="14554" y="20132"/>
                  </a:cubicBezTo>
                  <a:cubicBezTo>
                    <a:pt x="14920" y="19570"/>
                    <a:pt x="15827" y="18132"/>
                    <a:pt x="16294" y="17373"/>
                  </a:cubicBezTo>
                  <a:cubicBezTo>
                    <a:pt x="16524" y="16999"/>
                    <a:pt x="16920" y="16371"/>
                    <a:pt x="17173" y="15978"/>
                  </a:cubicBezTo>
                  <a:cubicBezTo>
                    <a:pt x="17426" y="15585"/>
                    <a:pt x="17720" y="15127"/>
                    <a:pt x="17827" y="14958"/>
                  </a:cubicBezTo>
                  <a:cubicBezTo>
                    <a:pt x="17935" y="14789"/>
                    <a:pt x="18230" y="14328"/>
                    <a:pt x="18483" y="13936"/>
                  </a:cubicBezTo>
                  <a:cubicBezTo>
                    <a:pt x="18736" y="13543"/>
                    <a:pt x="19037" y="13073"/>
                    <a:pt x="19152" y="12891"/>
                  </a:cubicBezTo>
                  <a:cubicBezTo>
                    <a:pt x="19313" y="12635"/>
                    <a:pt x="20491" y="10809"/>
                    <a:pt x="20678" y="10525"/>
                  </a:cubicBezTo>
                  <a:cubicBezTo>
                    <a:pt x="20697" y="10496"/>
                    <a:pt x="20725" y="10369"/>
                    <a:pt x="20741" y="10242"/>
                  </a:cubicBezTo>
                  <a:cubicBezTo>
                    <a:pt x="20756" y="10114"/>
                    <a:pt x="20806" y="9707"/>
                    <a:pt x="20853" y="9336"/>
                  </a:cubicBezTo>
                  <a:cubicBezTo>
                    <a:pt x="20900" y="8966"/>
                    <a:pt x="20976" y="8360"/>
                    <a:pt x="21021" y="7989"/>
                  </a:cubicBezTo>
                  <a:cubicBezTo>
                    <a:pt x="21066" y="7619"/>
                    <a:pt x="21122" y="7170"/>
                    <a:pt x="21146" y="6991"/>
                  </a:cubicBezTo>
                  <a:cubicBezTo>
                    <a:pt x="21169" y="6813"/>
                    <a:pt x="21200" y="6582"/>
                    <a:pt x="21214" y="6479"/>
                  </a:cubicBezTo>
                  <a:cubicBezTo>
                    <a:pt x="21227" y="6377"/>
                    <a:pt x="21282" y="5980"/>
                    <a:pt x="21336" y="5597"/>
                  </a:cubicBezTo>
                  <a:cubicBezTo>
                    <a:pt x="21555" y="4035"/>
                    <a:pt x="21579" y="3848"/>
                    <a:pt x="21565" y="3811"/>
                  </a:cubicBezTo>
                  <a:cubicBezTo>
                    <a:pt x="21557" y="3790"/>
                    <a:pt x="21410" y="3717"/>
                    <a:pt x="21237" y="3647"/>
                  </a:cubicBezTo>
                  <a:cubicBezTo>
                    <a:pt x="21065" y="3577"/>
                    <a:pt x="20590" y="3374"/>
                    <a:pt x="20184" y="3197"/>
                  </a:cubicBezTo>
                  <a:cubicBezTo>
                    <a:pt x="19047" y="2702"/>
                    <a:pt x="18668" y="2540"/>
                    <a:pt x="17883" y="2207"/>
                  </a:cubicBezTo>
                  <a:cubicBezTo>
                    <a:pt x="16285" y="1530"/>
                    <a:pt x="15425" y="1162"/>
                    <a:pt x="15333" y="1117"/>
                  </a:cubicBezTo>
                  <a:cubicBezTo>
                    <a:pt x="15160" y="1032"/>
                    <a:pt x="15095" y="1062"/>
                    <a:pt x="14674" y="1432"/>
                  </a:cubicBezTo>
                  <a:cubicBezTo>
                    <a:pt x="13011" y="2891"/>
                    <a:pt x="12916" y="2956"/>
                    <a:pt x="13139" y="2479"/>
                  </a:cubicBezTo>
                  <a:cubicBezTo>
                    <a:pt x="13195" y="2359"/>
                    <a:pt x="13241" y="2244"/>
                    <a:pt x="13241" y="2224"/>
                  </a:cubicBezTo>
                  <a:cubicBezTo>
                    <a:pt x="13241" y="2136"/>
                    <a:pt x="12364" y="0"/>
                    <a:pt x="12328" y="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04" name="Structural “white box”"/>
            <p:cNvSpPr/>
            <p:nvPr/>
          </p:nvSpPr>
          <p:spPr>
            <a:xfrm>
              <a:off x="4933166" y="184892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>
              <a:outerShdw blurRad="76200" dist="88900" dir="2940000" rotWithShape="0">
                <a:srgbClr val="000000">
                  <a:alpha val="74999"/>
                </a:srgbClr>
              </a:outerShdw>
            </a:effectLst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b">
              <a:spAutoFit/>
            </a:bodyPr>
            <a:lstStyle/>
            <a:p>
              <a:pPr>
                <a:defRPr sz="42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Structural</a:t>
              </a:r>
              <a:br/>
              <a:r>
                <a:rPr sz="2800"/>
                <a:t>“white box”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ompound Condi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Compound Conditions</a:t>
            </a:r>
          </a:p>
        </p:txBody>
      </p:sp>
      <p:sp>
        <p:nvSpPr>
          <p:cNvPr id="599" name="Assume (((a ∨ b) ∧ c) ∨ d) ∧ e)…"/>
          <p:cNvSpPr txBox="1">
            <a:spLocks noGrp="1"/>
          </p:cNvSpPr>
          <p:nvPr>
            <p:ph type="body" sz="half" idx="1"/>
          </p:nvPr>
        </p:nvSpPr>
        <p:spPr>
          <a:xfrm>
            <a:off x="571500" y="2222500"/>
            <a:ext cx="6365739" cy="6667500"/>
          </a:xfrm>
          <a:prstGeom prst="rect">
            <a:avLst/>
          </a:prstGeom>
        </p:spPr>
        <p:txBody>
          <a:bodyPr/>
          <a:lstStyle/>
          <a:p>
            <a:pPr marL="429768" indent="-429768" defTabSz="549148">
              <a:spcBef>
                <a:spcPts val="3900"/>
              </a:spcBef>
              <a:defRPr sz="3384">
                <a:solidFill>
                  <a:srgbClr val="000000"/>
                </a:solidFill>
              </a:defRPr>
            </a:pPr>
            <a:r>
              <a:t>Assume </a:t>
            </a:r>
            <a:r>
              <a:rPr>
                <a:solidFill>
                  <a:srgbClr val="011993"/>
                </a:solidFill>
              </a:rPr>
              <a:t>(((a ∨ b) ∧ c) ∨ d) ∧ e)</a:t>
            </a:r>
          </a:p>
          <a:p>
            <a:pPr marL="429768" indent="-429768" defTabSz="549148">
              <a:spcBef>
                <a:spcPts val="3900"/>
              </a:spcBef>
              <a:defRPr sz="3384">
                <a:solidFill>
                  <a:srgbClr val="000000"/>
                </a:solidFill>
              </a:defRPr>
            </a:pPr>
            <a:r>
              <a:t>In the general case, we</a:t>
            </a:r>
            <a:br/>
            <a:r>
              <a:t>get a combinatorial</a:t>
            </a:r>
            <a:br/>
            <a:r>
              <a:t>explosion</a:t>
            </a:r>
          </a:p>
          <a:p>
            <a:pPr marL="429768" indent="-429768" defTabSz="549148">
              <a:spcBef>
                <a:spcPts val="3900"/>
              </a:spcBef>
              <a:defRPr sz="3384">
                <a:solidFill>
                  <a:srgbClr val="000000"/>
                </a:solidFill>
              </a:defRPr>
            </a:pPr>
            <a:r>
              <a:t>short-circuit evaluation often reduces this to a more manageable number</a:t>
            </a:r>
          </a:p>
          <a:p>
            <a:pPr marL="429768" indent="-429768" defTabSz="549148">
              <a:spcBef>
                <a:spcPts val="3900"/>
              </a:spcBef>
              <a:defRPr sz="3384">
                <a:solidFill>
                  <a:srgbClr val="000000"/>
                </a:solidFill>
              </a:defRPr>
            </a:pPr>
            <a:r>
              <a:t>Here, we need 13 tests to cover all possible combinations</a:t>
            </a:r>
          </a:p>
        </p:txBody>
      </p:sp>
      <p:sp>
        <p:nvSpPr>
          <p:cNvPr id="6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601" name="droppedImage.pdf" descr="droppedImage.pdf"/>
          <p:cNvPicPr>
            <a:picLocks noChangeAspect="1"/>
          </p:cNvPicPr>
          <p:nvPr/>
        </p:nvPicPr>
        <p:blipFill>
          <a:blip r:embed="rId3"/>
          <a:srcRect l="20588" t="49116" r="44607" b="28409"/>
          <a:stretch>
            <a:fillRect/>
          </a:stretch>
        </p:blipFill>
        <p:spPr>
          <a:xfrm>
            <a:off x="7111725" y="3158403"/>
            <a:ext cx="5308601" cy="4436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606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607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608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609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10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611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12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613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614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15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16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617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618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619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620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1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2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3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4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5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6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7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8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29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30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631" name="Line"/>
          <p:cNvSpPr/>
          <p:nvPr/>
        </p:nvSpPr>
        <p:spPr>
          <a:xfrm flipV="1">
            <a:off x="10566400" y="3450148"/>
            <a:ext cx="0" cy="218891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animBg="1" advAuto="0"/>
      <p:bldP spid="618" grpId="0" animBg="1" advAuto="0"/>
      <p:bldP spid="619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636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637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638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639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40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641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42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643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644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45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46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647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648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649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650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1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2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3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4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5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6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7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8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59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60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MCDC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MCDC Testing</a:t>
            </a:r>
          </a:p>
          <a:p>
            <a:pPr>
              <a:defRPr sz="3000">
                <a:solidFill>
                  <a:srgbClr val="005493"/>
                </a:solidFill>
              </a:defRPr>
            </a:pPr>
            <a:r>
              <a:t>Modified Condition Decision Coverage</a:t>
            </a:r>
          </a:p>
        </p:txBody>
      </p:sp>
      <p:sp>
        <p:nvSpPr>
          <p:cNvPr id="665" name="Key idea: Test important combinations of conditions, to avoid exponential blowup…"/>
          <p:cNvSpPr txBox="1">
            <a:spLocks noGrp="1"/>
          </p:cNvSpPr>
          <p:nvPr>
            <p:ph type="body" idx="1"/>
          </p:nvPr>
        </p:nvSpPr>
        <p:spPr>
          <a:xfrm>
            <a:off x="571500" y="2442451"/>
            <a:ext cx="11861800" cy="6066549"/>
          </a:xfrm>
          <a:prstGeom prst="rect">
            <a:avLst/>
          </a:prstGeom>
        </p:spPr>
        <p:txBody>
          <a:bodyPr/>
          <a:lstStyle/>
          <a:p>
            <a:pPr marL="434340" indent="-434340" defTabSz="554990">
              <a:spcBef>
                <a:spcPts val="900"/>
              </a:spcBef>
              <a:defRPr sz="3420">
                <a:solidFill>
                  <a:srgbClr val="000000"/>
                </a:solidFill>
              </a:defRPr>
            </a:pPr>
            <a:r>
              <a:rPr dirty="0"/>
              <a:t>Key idea: Test </a:t>
            </a:r>
            <a:r>
              <a:rPr i="1" dirty="0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important combinations</a:t>
            </a:r>
            <a:r>
              <a:rPr dirty="0"/>
              <a:t> of conditions, to avoid exponential blowup</a:t>
            </a:r>
          </a:p>
          <a:p>
            <a:pPr marL="434340" indent="-434340" defTabSz="554990">
              <a:spcBef>
                <a:spcPts val="900"/>
              </a:spcBef>
              <a:defRPr sz="3420">
                <a:solidFill>
                  <a:srgbClr val="000000"/>
                </a:solidFill>
              </a:defRPr>
            </a:pPr>
            <a:endParaRPr dirty="0"/>
          </a:p>
          <a:p>
            <a:pPr marL="434340" indent="-434340" defTabSz="554990">
              <a:spcBef>
                <a:spcPts val="900"/>
              </a:spcBef>
              <a:defRPr sz="3420">
                <a:solidFill>
                  <a:srgbClr val="000000"/>
                </a:solidFill>
              </a:defRPr>
            </a:pPr>
            <a:r>
              <a:rPr dirty="0"/>
              <a:t>A combination is “important” if each basic condition is shown to independently affect the outcome of each decision</a:t>
            </a:r>
          </a:p>
          <a:p>
            <a:pPr marL="434340" indent="-434340" defTabSz="554990">
              <a:spcBef>
                <a:spcPts val="900"/>
              </a:spcBef>
              <a:defRPr sz="3420">
                <a:solidFill>
                  <a:srgbClr val="000000"/>
                </a:solidFill>
              </a:defRPr>
            </a:pPr>
            <a:endParaRPr dirty="0"/>
          </a:p>
          <a:p>
            <a:pPr marL="434340" indent="-434340" defTabSz="554990">
              <a:spcBef>
                <a:spcPts val="900"/>
              </a:spcBef>
              <a:defRPr sz="3420">
                <a:solidFill>
                  <a:srgbClr val="000000"/>
                </a:solidFill>
              </a:defRPr>
            </a:pPr>
            <a:r>
              <a:rPr dirty="0"/>
              <a:t>MCDC testing is mandatory for some avionics software:</a:t>
            </a:r>
          </a:p>
          <a:p>
            <a:pPr marL="868680" lvl="1" indent="-434340" defTabSz="554990">
              <a:spcBef>
                <a:spcPts val="900"/>
              </a:spcBef>
              <a:buChar char="-"/>
              <a:defRPr sz="3420">
                <a:solidFill>
                  <a:srgbClr val="000000"/>
                </a:solidFill>
              </a:defRPr>
            </a:pPr>
            <a:r>
              <a:rPr dirty="0"/>
              <a:t>see </a:t>
            </a:r>
            <a:r>
              <a:rPr u="sng" dirty="0">
                <a:hlinkClick r:id="rId3"/>
              </a:rPr>
              <a:t>https://www.faa.gov/aircraft/air_cert/design_approvals/air_software/media/AR-01-18_MCDC.pdf</a:t>
            </a:r>
          </a:p>
        </p:txBody>
      </p:sp>
      <p:sp>
        <p:nvSpPr>
          <p:cNvPr id="6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MCDC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MCDC Testing</a:t>
            </a:r>
          </a:p>
          <a:p>
            <a:pPr>
              <a:defRPr sz="3000">
                <a:solidFill>
                  <a:srgbClr val="005493"/>
                </a:solidFill>
              </a:defRPr>
            </a:pPr>
            <a:r>
              <a:t>Modified Condition Decision Coverage</a:t>
            </a:r>
          </a:p>
        </p:txBody>
      </p:sp>
      <p:sp>
        <p:nvSpPr>
          <p:cNvPr id="671" name="For each basic condition C, we need two test cases T1 and T2 such that the following conditions hold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For each basic condition C, we need two test cases T</a:t>
            </a:r>
            <a:r>
              <a:rPr baseline="-5999"/>
              <a:t>1</a:t>
            </a:r>
            <a:r>
              <a:t> and T</a:t>
            </a:r>
            <a:r>
              <a:rPr baseline="-5999"/>
              <a:t>2</a:t>
            </a:r>
            <a:r>
              <a:t> such that the following conditions hold:</a:t>
            </a:r>
          </a:p>
          <a:p>
            <a:pPr lvl="1">
              <a:spcBef>
                <a:spcPts val="1000"/>
              </a:spcBef>
              <a:buChar char="-"/>
              <a:defRPr>
                <a:solidFill>
                  <a:srgbClr val="000000"/>
                </a:solidFill>
              </a:defRPr>
            </a:pPr>
            <a:r>
              <a:t>values of all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evaluated</a:t>
            </a:r>
            <a:r>
              <a:t> conditions except C are the same</a:t>
            </a:r>
          </a:p>
          <a:p>
            <a:pPr lvl="1">
              <a:spcBef>
                <a:spcPts val="1000"/>
              </a:spcBef>
              <a:buChar char="-"/>
              <a:defRPr>
                <a:solidFill>
                  <a:srgbClr val="000000"/>
                </a:solidFill>
              </a:defRPr>
            </a:pPr>
            <a:r>
              <a:t>compound condition as a whole evaluates to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true</a:t>
            </a:r>
            <a:r>
              <a:t> for T</a:t>
            </a:r>
            <a:r>
              <a:rPr baseline="-5999"/>
              <a:t>1</a:t>
            </a:r>
            <a:r>
              <a:t> and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false</a:t>
            </a:r>
            <a:r>
              <a:t> for T</a:t>
            </a:r>
            <a:r>
              <a:rPr baseline="-5999"/>
              <a:t>2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endParaRPr baseline="-5999"/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provides a good balance of thoroughness and test size (and therefore widely used)</a:t>
            </a:r>
          </a:p>
        </p:txBody>
      </p:sp>
      <p:sp>
        <p:nvSpPr>
          <p:cNvPr id="6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MCDC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MCDC Testing</a:t>
            </a:r>
          </a:p>
          <a:p>
            <a:pPr>
              <a:defRPr sz="3000">
                <a:solidFill>
                  <a:srgbClr val="005493"/>
                </a:solidFill>
              </a:defRPr>
            </a:pPr>
            <a:r>
              <a:t>Modified Condition Decision Coverage</a:t>
            </a:r>
          </a:p>
        </p:txBody>
      </p:sp>
      <p:sp>
        <p:nvSpPr>
          <p:cNvPr id="677" name="Assume (((a ∨ b) ∧ c) ∨ d) ∧ e)…"/>
          <p:cNvSpPr txBox="1">
            <a:spLocks noGrp="1"/>
          </p:cNvSpPr>
          <p:nvPr>
            <p:ph type="body" idx="1"/>
          </p:nvPr>
        </p:nvSpPr>
        <p:spPr>
          <a:xfrm>
            <a:off x="571500" y="2222500"/>
            <a:ext cx="11861800" cy="747375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Assume </a:t>
            </a:r>
            <a:r>
              <a:rPr>
                <a:solidFill>
                  <a:srgbClr val="011993"/>
                </a:solidFill>
              </a:rPr>
              <a:t>(((a ∨ b) ∧ c) ∨ d) ∧ e)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We need six tests to cover MCDC combinations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/>
          </a:p>
          <a:p>
            <a:pPr>
              <a:defRPr>
                <a:solidFill>
                  <a:srgbClr val="000000"/>
                </a:solidFill>
              </a:defRPr>
            </a:pPr>
            <a:endParaRPr/>
          </a:p>
          <a:p>
            <a:pPr>
              <a:defRPr>
                <a:solidFill>
                  <a:srgbClr val="000000"/>
                </a:solidFill>
              </a:defRPr>
            </a:pPr>
            <a:endParaRPr/>
          </a:p>
          <a:p>
            <a:pPr>
              <a:defRPr>
                <a:solidFill>
                  <a:srgbClr val="000000"/>
                </a:solidFill>
              </a:defRPr>
            </a:pPr>
            <a:endParaRPr/>
          </a:p>
          <a:p>
            <a:pPr>
              <a:defRPr>
                <a:solidFill>
                  <a:srgbClr val="000000"/>
                </a:solidFill>
              </a:defRPr>
            </a:pPr>
            <a:r>
              <a:t>underlined values independently affect the decision</a:t>
            </a:r>
          </a:p>
        </p:txBody>
      </p:sp>
      <p:sp>
        <p:nvSpPr>
          <p:cNvPr id="6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679" name="droppedImage.pdf" descr="droppedImage.pdf"/>
          <p:cNvPicPr>
            <a:picLocks noChangeAspect="1"/>
          </p:cNvPicPr>
          <p:nvPr/>
        </p:nvPicPr>
        <p:blipFill>
          <a:blip r:embed="rId3"/>
          <a:srcRect l="28104" t="27904" r="31699" b="60353"/>
          <a:stretch>
            <a:fillRect/>
          </a:stretch>
        </p:blipFill>
        <p:spPr>
          <a:xfrm>
            <a:off x="876300" y="4127500"/>
            <a:ext cx="10481188" cy="3962400"/>
          </a:xfrm>
          <a:prstGeom prst="rect">
            <a:avLst/>
          </a:prstGeom>
          <a:ln w="12700">
            <a:miter lim="400000"/>
          </a:ln>
        </p:spPr>
      </p:pic>
      <p:sp>
        <p:nvSpPr>
          <p:cNvPr id="680" name="Rectangle"/>
          <p:cNvSpPr/>
          <p:nvPr/>
        </p:nvSpPr>
        <p:spPr>
          <a:xfrm>
            <a:off x="960680" y="5288887"/>
            <a:ext cx="10312312" cy="603913"/>
          </a:xfrm>
          <a:prstGeom prst="rect">
            <a:avLst/>
          </a:prstGeom>
          <a:solidFill>
            <a:srgbClr val="009193">
              <a:alpha val="2376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  <p:sp>
        <p:nvSpPr>
          <p:cNvPr id="681" name="Rectangle"/>
          <p:cNvSpPr/>
          <p:nvPr/>
        </p:nvSpPr>
        <p:spPr>
          <a:xfrm>
            <a:off x="960680" y="7320888"/>
            <a:ext cx="10312312" cy="603913"/>
          </a:xfrm>
          <a:prstGeom prst="rect">
            <a:avLst/>
          </a:prstGeom>
          <a:solidFill>
            <a:srgbClr val="009193">
              <a:alpha val="2376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</a:defRPr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Light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ath Test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Path Testing</a:t>
            </a:r>
          </a:p>
          <a:p>
            <a:pPr>
              <a:defRPr sz="3000">
                <a:solidFill>
                  <a:srgbClr val="005493"/>
                </a:solidFill>
              </a:defRPr>
            </a:pPr>
            <a:r>
              <a:t>beyond individual branches</a:t>
            </a:r>
          </a:p>
        </p:txBody>
      </p:sp>
      <p:sp>
        <p:nvSpPr>
          <p:cNvPr id="686" name="Key idea: explore sequences of branches in control flow…"/>
          <p:cNvSpPr txBox="1">
            <a:spLocks noGrp="1"/>
          </p:cNvSpPr>
          <p:nvPr>
            <p:ph type="body" sz="half" idx="1"/>
          </p:nvPr>
        </p:nvSpPr>
        <p:spPr>
          <a:xfrm>
            <a:off x="571500" y="2984500"/>
            <a:ext cx="5543667" cy="4662225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Key idea: explore </a:t>
            </a:r>
            <a:r>
              <a:rPr>
                <a:solidFill>
                  <a:srgbClr val="011993"/>
                </a:solidFill>
              </a:rPr>
              <a:t>sequences of branches</a:t>
            </a:r>
            <a:r>
              <a:t> in control flow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Many more paths than branches</a:t>
            </a:r>
            <a:br/>
            <a:r>
              <a:rPr sz="2800"/>
              <a:t>calls for compromises</a:t>
            </a:r>
          </a:p>
        </p:txBody>
      </p:sp>
      <p:sp>
        <p:nvSpPr>
          <p:cNvPr id="6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688" name="image.pdf" descr="image.pd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97737" y="2317750"/>
            <a:ext cx="4432301" cy="701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57277" y="9199778"/>
            <a:ext cx="222937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693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694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695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696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97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698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699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700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701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02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03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704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2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705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706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707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08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09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0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1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2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3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4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5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6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17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720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721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722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723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24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725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26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727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728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29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30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731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732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733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734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35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36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37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38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39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40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41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42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43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44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745" name="Line"/>
          <p:cNvSpPr/>
          <p:nvPr/>
        </p:nvSpPr>
        <p:spPr>
          <a:xfrm flipV="1">
            <a:off x="6197599" y="1964248"/>
            <a:ext cx="1" cy="5130905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750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751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752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753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54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755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56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757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758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59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0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761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762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763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764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5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6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7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8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69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70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71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72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73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774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775" name="Line"/>
          <p:cNvSpPr/>
          <p:nvPr/>
        </p:nvSpPr>
        <p:spPr>
          <a:xfrm flipV="1">
            <a:off x="6197599" y="3461532"/>
            <a:ext cx="1" cy="363362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 Challen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A Challenge</a:t>
            </a:r>
          </a:p>
        </p:txBody>
      </p:sp>
      <p:sp>
        <p:nvSpPr>
          <p:cNvPr id="2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1" name="class Roots {     // Solve ax2 + bx + c = 0     public solve(double a, double b, double c){ … }…"/>
          <p:cNvSpPr txBox="1">
            <a:spLocks noGrp="1"/>
          </p:cNvSpPr>
          <p:nvPr>
            <p:ph type="body" idx="1"/>
          </p:nvPr>
        </p:nvSpPr>
        <p:spPr>
          <a:xfrm>
            <a:off x="152905" y="2345249"/>
            <a:ext cx="12313031" cy="6434702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class Roots {</a:t>
            </a:r>
            <a:b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// Solve ax</a:t>
            </a:r>
            <a:r>
              <a:rPr sz="2900" baseline="31999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+ bx + c = 0</a:t>
            </a:r>
            <a:b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public solve(double a, double b, double c){ …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// Result: values for x</a:t>
            </a:r>
            <a:b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double root_one, root_two;</a:t>
            </a:r>
            <a:b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}</a:t>
            </a:r>
          </a:p>
          <a:p>
            <a:pPr>
              <a:spcBef>
                <a:spcPts val="2400"/>
              </a:spcBef>
              <a:buFontTx/>
              <a:defRPr sz="3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Which values for </a:t>
            </a:r>
            <a:r>
              <a:rPr i="1"/>
              <a:t>a, b, c </a:t>
            </a:r>
            <a:r>
              <a:t>should we test?</a:t>
            </a:r>
            <a:br/>
            <a:r>
              <a:rPr sz="2200"/>
              <a:t>assuming a, b, c, were 32-bit integers, we’d have (2</a:t>
            </a:r>
            <a:r>
              <a:rPr sz="2200" baseline="31999"/>
              <a:t>32</a:t>
            </a:r>
            <a:r>
              <a:rPr sz="2200"/>
              <a:t>)</a:t>
            </a:r>
            <a:r>
              <a:rPr sz="2200" baseline="31999"/>
              <a:t>3</a:t>
            </a:r>
            <a:r>
              <a:rPr sz="2200"/>
              <a:t> ≈ 10</a:t>
            </a:r>
            <a:r>
              <a:rPr sz="2200" baseline="31999"/>
              <a:t>28</a:t>
            </a:r>
            <a:r>
              <a:rPr sz="2200"/>
              <a:t> legal inputs</a:t>
            </a:r>
            <a:br>
              <a:rPr sz="2200"/>
            </a:br>
            <a:r>
              <a:rPr sz="2200"/>
              <a:t>with 1.000.000.000.000 tests/s, we would still require 2.5 billion years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Boundary Interior Adequac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Boundary Interior Adequacy</a:t>
            </a:r>
          </a:p>
          <a:p>
            <a:pPr>
              <a:defRPr sz="3000">
                <a:solidFill>
                  <a:srgbClr val="005493"/>
                </a:solidFill>
              </a:defRPr>
            </a:pPr>
            <a:r>
              <a:t>for cgi_decode</a:t>
            </a:r>
          </a:p>
        </p:txBody>
      </p:sp>
      <p:sp>
        <p:nvSpPr>
          <p:cNvPr id="7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781" name="image.png" descr="image.png"/>
          <p:cNvPicPr>
            <a:picLocks/>
          </p:cNvPicPr>
          <p:nvPr/>
        </p:nvPicPr>
        <p:blipFill>
          <a:blip r:embed="rId3"/>
          <a:srcRect l="35" b="9736"/>
          <a:stretch>
            <a:fillRect/>
          </a:stretch>
        </p:blipFill>
        <p:spPr>
          <a:xfrm>
            <a:off x="2057400" y="2555081"/>
            <a:ext cx="8886825" cy="6144419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Original CFG"/>
          <p:cNvSpPr txBox="1"/>
          <p:nvPr/>
        </p:nvSpPr>
        <p:spPr>
          <a:xfrm>
            <a:off x="2097397" y="8699500"/>
            <a:ext cx="3186151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Original CFG</a:t>
            </a:r>
          </a:p>
        </p:txBody>
      </p:sp>
      <p:sp>
        <p:nvSpPr>
          <p:cNvPr id="783" name="Paths to be covered"/>
          <p:cNvSpPr txBox="1"/>
          <p:nvPr/>
        </p:nvSpPr>
        <p:spPr>
          <a:xfrm>
            <a:off x="6833189" y="8699500"/>
            <a:ext cx="491596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t>Paths to be covered</a:t>
            </a: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Boundary Interior Testing: Iss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Boundary Interior Testing: Issues</a:t>
            </a:r>
          </a:p>
        </p:txBody>
      </p:sp>
      <p:sp>
        <p:nvSpPr>
          <p:cNvPr id="788" name="The number of paths may still grow exponentially…"/>
          <p:cNvSpPr txBox="1">
            <a:spLocks noGrp="1"/>
          </p:cNvSpPr>
          <p:nvPr>
            <p:ph type="body" sz="half" idx="1"/>
          </p:nvPr>
        </p:nvSpPr>
        <p:spPr>
          <a:xfrm>
            <a:off x="6469131" y="2478529"/>
            <a:ext cx="5724817" cy="6667501"/>
          </a:xfrm>
          <a:prstGeom prst="rect">
            <a:avLst/>
          </a:prstGeom>
        </p:spPr>
        <p:txBody>
          <a:bodyPr/>
          <a:lstStyle/>
          <a:p>
            <a:pPr marL="452627" indent="-452627" defTabSz="578358">
              <a:spcBef>
                <a:spcPts val="900"/>
              </a:spcBef>
              <a:defRPr sz="3564">
                <a:solidFill>
                  <a:srgbClr val="000000"/>
                </a:solidFill>
              </a:defRPr>
            </a:pPr>
            <a:r>
              <a:t>The number of paths may still grow exponentially</a:t>
            </a:r>
          </a:p>
          <a:p>
            <a:pPr marL="905255" lvl="1" indent="-452627" defTabSz="578358">
              <a:spcBef>
                <a:spcPts val="900"/>
              </a:spcBef>
              <a:buChar char="-"/>
              <a:defRPr sz="3564">
                <a:solidFill>
                  <a:srgbClr val="000000"/>
                </a:solidFill>
              </a:defRPr>
            </a:pPr>
            <a:r>
              <a:t>In this example, there are 2</a:t>
            </a:r>
            <a:r>
              <a:rPr baseline="31999"/>
              <a:t>4</a:t>
            </a:r>
            <a:r>
              <a:t> = 16 paths</a:t>
            </a:r>
          </a:p>
          <a:p>
            <a:pPr marL="452627" indent="-452627" defTabSz="578358">
              <a:spcBef>
                <a:spcPts val="900"/>
              </a:spcBef>
              <a:defRPr sz="3564">
                <a:solidFill>
                  <a:srgbClr val="000000"/>
                </a:solidFill>
              </a:defRPr>
            </a:pPr>
            <a:endParaRPr/>
          </a:p>
          <a:p>
            <a:pPr marL="452627" indent="-452627" defTabSz="578358">
              <a:spcBef>
                <a:spcPts val="900"/>
              </a:spcBef>
              <a:defRPr sz="3564">
                <a:solidFill>
                  <a:srgbClr val="000000"/>
                </a:solidFill>
              </a:defRPr>
            </a:pPr>
            <a:r>
              <a:t>Forcing paths to be executed may be infeasible</a:t>
            </a:r>
          </a:p>
          <a:p>
            <a:pPr marL="905255" lvl="1" indent="-452627" defTabSz="578358">
              <a:spcBef>
                <a:spcPts val="900"/>
              </a:spcBef>
              <a:buChar char="-"/>
              <a:defRPr sz="3564">
                <a:solidFill>
                  <a:srgbClr val="000000"/>
                </a:solidFill>
              </a:defRPr>
            </a:pPr>
            <a:r>
              <a:t>or even impossible if conditions are not independent</a:t>
            </a:r>
          </a:p>
        </p:txBody>
      </p:sp>
      <p:sp>
        <p:nvSpPr>
          <p:cNvPr id="7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pic>
        <p:nvPicPr>
          <p:cNvPr id="790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48" y="2596020"/>
            <a:ext cx="3818233" cy="6432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795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796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797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798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799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800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801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802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803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804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05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>
              <a:alphaModFix amt="20000"/>
            </a:blip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806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807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808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809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0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1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2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3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4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5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6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7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8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19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820" name="Line"/>
          <p:cNvSpPr/>
          <p:nvPr/>
        </p:nvSpPr>
        <p:spPr>
          <a:xfrm flipV="1">
            <a:off x="6197599" y="3461532"/>
            <a:ext cx="1" cy="363362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Loop Boundary Adequ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Loop Boundary Adequacy</a:t>
            </a:r>
          </a:p>
        </p:txBody>
      </p:sp>
      <p:sp>
        <p:nvSpPr>
          <p:cNvPr id="825" name="A test suite satisfies the loop boundary adequacy criterion if for every loop L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A test suite satisfies the loop boundary adequacy criterion if for every loop L:</a:t>
            </a:r>
          </a:p>
          <a:p>
            <a:pPr lvl="1">
              <a:spcBef>
                <a:spcPts val="1000"/>
              </a:spcBef>
              <a:buChar char="-"/>
              <a:def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There is a test case that iterates L zero times</a:t>
            </a:r>
          </a:p>
          <a:p>
            <a:pPr lvl="1">
              <a:spcBef>
                <a:spcPts val="1000"/>
              </a:spcBef>
              <a:buChar char="-"/>
              <a:def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There is a test case that iterates L once</a:t>
            </a:r>
          </a:p>
          <a:p>
            <a:pPr lvl="1">
              <a:spcBef>
                <a:spcPts val="1000"/>
              </a:spcBef>
              <a:buChar char="-"/>
              <a:def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There is a test case that iterates L more than once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endParaRPr/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Typically combined with other adequacy criteria</a:t>
            </a:r>
            <a:br/>
            <a:r>
              <a:t>such as MCDC</a:t>
            </a:r>
          </a:p>
        </p:txBody>
      </p:sp>
      <p:sp>
        <p:nvSpPr>
          <p:cNvPr id="8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droppedImage.pdf" descr="droppedImage.pdf"/>
          <p:cNvPicPr>
            <a:picLocks noChangeAspect="1"/>
          </p:cNvPicPr>
          <p:nvPr/>
        </p:nvPicPr>
        <p:blipFill>
          <a:blip r:embed="rId3"/>
          <a:srcRect l="1697" r="3390" b="3957"/>
          <a:stretch>
            <a:fillRect/>
          </a:stretch>
        </p:blipFill>
        <p:spPr>
          <a:xfrm>
            <a:off x="1790700" y="248027"/>
            <a:ext cx="9448800" cy="903567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831" name="Table"/>
          <p:cNvGraphicFramePr/>
          <p:nvPr/>
        </p:nvGraphicFramePr>
        <p:xfrm>
          <a:off x="4064000" y="2235200"/>
          <a:ext cx="584200" cy="12699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333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9300"/>
                      </a:solidFill>
                      <a:miter lim="400000"/>
                    </a:lnL>
                    <a:lnR w="50800">
                      <a:solidFill>
                        <a:srgbClr val="FF9300"/>
                      </a:solidFill>
                      <a:miter lim="400000"/>
                    </a:lnR>
                    <a:lnT w="50800">
                      <a:solidFill>
                        <a:srgbClr val="FF9300"/>
                      </a:solidFill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9300"/>
                      </a:solidFill>
                      <a:miter lim="400000"/>
                    </a:lnL>
                    <a:lnR w="50800">
                      <a:solidFill>
                        <a:srgbClr val="FF9300"/>
                      </a:solidFill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≥ 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9300"/>
                      </a:solidFill>
                      <a:miter lim="400000"/>
                    </a:lnL>
                    <a:lnR w="50800">
                      <a:solidFill>
                        <a:srgbClr val="FF9300"/>
                      </a:solidFill>
                      <a:miter lim="400000"/>
                    </a:lnR>
                    <a:lnT w="0">
                      <a:miter lim="400000"/>
                    </a:lnT>
                    <a:lnB w="50800">
                      <a:solidFill>
                        <a:srgbClr val="FF93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32" name="Table"/>
          <p:cNvGraphicFramePr/>
          <p:nvPr/>
        </p:nvGraphicFramePr>
        <p:xfrm>
          <a:off x="4064000" y="3048000"/>
          <a:ext cx="584200" cy="45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≥ 2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9300"/>
                      </a:solidFill>
                      <a:miter lim="400000"/>
                    </a:lnL>
                    <a:lnR w="50800">
                      <a:solidFill>
                        <a:srgbClr val="FF9300"/>
                      </a:solidFill>
                      <a:miter lim="400000"/>
                    </a:lnR>
                    <a:lnT w="50800">
                      <a:solidFill>
                        <a:srgbClr val="FF9300"/>
                      </a:solidFill>
                      <a:miter lim="400000"/>
                    </a:lnT>
                    <a:lnB w="50800">
                      <a:solidFill>
                        <a:srgbClr val="FF93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3" name="Table"/>
          <p:cNvGraphicFramePr/>
          <p:nvPr/>
        </p:nvGraphicFramePr>
        <p:xfrm>
          <a:off x="4064000" y="2679700"/>
          <a:ext cx="584200" cy="45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9300"/>
                      </a:solidFill>
                      <a:miter lim="400000"/>
                    </a:lnL>
                    <a:lnR w="50800">
                      <a:solidFill>
                        <a:srgbClr val="FF9300"/>
                      </a:solidFill>
                      <a:miter lim="400000"/>
                    </a:lnR>
                    <a:lnT w="50800">
                      <a:solidFill>
                        <a:srgbClr val="FF9300"/>
                      </a:solidFill>
                      <a:miter lim="400000"/>
                    </a:lnT>
                    <a:lnB w="50800">
                      <a:solidFill>
                        <a:srgbClr val="FF93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34" name="Table"/>
          <p:cNvGraphicFramePr/>
          <p:nvPr/>
        </p:nvGraphicFramePr>
        <p:xfrm>
          <a:off x="4064000" y="2260600"/>
          <a:ext cx="584200" cy="4572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58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50800">
                      <a:solidFill>
                        <a:srgbClr val="FF9300"/>
                      </a:solidFill>
                      <a:miter lim="400000"/>
                    </a:lnL>
                    <a:lnR w="50800">
                      <a:solidFill>
                        <a:srgbClr val="FF9300"/>
                      </a:solidFill>
                      <a:miter lim="400000"/>
                    </a:lnR>
                    <a:lnT w="50800">
                      <a:solidFill>
                        <a:srgbClr val="FF9300"/>
                      </a:solidFill>
                      <a:miter lim="400000"/>
                    </a:lnT>
                    <a:lnB w="50800">
                      <a:solidFill>
                        <a:srgbClr val="FF93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35" name="Rounded Rectangle"/>
          <p:cNvSpPr/>
          <p:nvPr/>
        </p:nvSpPr>
        <p:spPr>
          <a:xfrm>
            <a:off x="3771900" y="939800"/>
            <a:ext cx="4025900" cy="1066800"/>
          </a:xfrm>
          <a:prstGeom prst="roundRect">
            <a:avLst>
              <a:gd name="adj" fmla="val 17857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>
                    <a:alpha val="45000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>
                  <a:alpha val="45000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36" name="Rounded Rectangle"/>
          <p:cNvSpPr/>
          <p:nvPr/>
        </p:nvSpPr>
        <p:spPr>
          <a:xfrm>
            <a:off x="4826000" y="2349500"/>
            <a:ext cx="1816100" cy="381000"/>
          </a:xfrm>
          <a:prstGeom prst="roundRect">
            <a:avLst>
              <a:gd name="adj" fmla="val 5000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37" name="Rounded Rectangle"/>
          <p:cNvSpPr/>
          <p:nvPr/>
        </p:nvSpPr>
        <p:spPr>
          <a:xfrm>
            <a:off x="5791200" y="3073400"/>
            <a:ext cx="17399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FF9300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38" name="Rounded Rectangle"/>
          <p:cNvSpPr/>
          <p:nvPr/>
        </p:nvSpPr>
        <p:spPr>
          <a:xfrm>
            <a:off x="4483100" y="4114800"/>
            <a:ext cx="20066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39" name="Rounded Rectangle"/>
          <p:cNvSpPr/>
          <p:nvPr/>
        </p:nvSpPr>
        <p:spPr>
          <a:xfrm>
            <a:off x="8788400" y="4114800"/>
            <a:ext cx="1714500" cy="736600"/>
          </a:xfrm>
          <a:prstGeom prst="roundRect">
            <a:avLst>
              <a:gd name="adj" fmla="val 25862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0" name="Rounded Rectangle"/>
          <p:cNvSpPr/>
          <p:nvPr/>
        </p:nvSpPr>
        <p:spPr>
          <a:xfrm>
            <a:off x="3225800" y="5194300"/>
            <a:ext cx="16129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1" name="Rounded Rectangle"/>
          <p:cNvSpPr/>
          <p:nvPr/>
        </p:nvSpPr>
        <p:spPr>
          <a:xfrm>
            <a:off x="5410200" y="5168900"/>
            <a:ext cx="3708400" cy="876300"/>
          </a:xfrm>
          <a:prstGeom prst="roundRect">
            <a:avLst>
              <a:gd name="adj" fmla="val 2173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2" name="Rounded Rectangle"/>
          <p:cNvSpPr/>
          <p:nvPr/>
        </p:nvSpPr>
        <p:spPr>
          <a:xfrm>
            <a:off x="4216400" y="6426200"/>
            <a:ext cx="2959100" cy="889000"/>
          </a:xfrm>
          <a:prstGeom prst="roundRect">
            <a:avLst>
              <a:gd name="adj" fmla="val 21429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3" name="Rounded Rectangle"/>
          <p:cNvSpPr/>
          <p:nvPr/>
        </p:nvSpPr>
        <p:spPr>
          <a:xfrm>
            <a:off x="7302500" y="6413500"/>
            <a:ext cx="2006600" cy="685800"/>
          </a:xfrm>
          <a:prstGeom prst="roundRect">
            <a:avLst>
              <a:gd name="adj" fmla="val 27778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4" name="Rounded Rectangle"/>
          <p:cNvSpPr/>
          <p:nvPr/>
        </p:nvSpPr>
        <p:spPr>
          <a:xfrm>
            <a:off x="5410200" y="8064500"/>
            <a:ext cx="2171700" cy="711200"/>
          </a:xfrm>
          <a:prstGeom prst="roundRect">
            <a:avLst>
              <a:gd name="adj" fmla="val 26786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5" name="Rounded Rectangle"/>
          <p:cNvSpPr/>
          <p:nvPr/>
        </p:nvSpPr>
        <p:spPr>
          <a:xfrm>
            <a:off x="1892300" y="8369300"/>
            <a:ext cx="2146300" cy="774700"/>
          </a:xfrm>
          <a:prstGeom prst="roundRect">
            <a:avLst>
              <a:gd name="adj" fmla="val 24590"/>
            </a:avLst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46" name="A"/>
          <p:cNvSpPr/>
          <p:nvPr/>
        </p:nvSpPr>
        <p:spPr>
          <a:xfrm>
            <a:off x="7277100" y="838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A</a:t>
            </a:r>
          </a:p>
        </p:txBody>
      </p:sp>
      <p:sp>
        <p:nvSpPr>
          <p:cNvPr id="847" name="B"/>
          <p:cNvSpPr/>
          <p:nvPr/>
        </p:nvSpPr>
        <p:spPr>
          <a:xfrm>
            <a:off x="6413500" y="21717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</a:t>
            </a:r>
          </a:p>
        </p:txBody>
      </p:sp>
      <p:sp>
        <p:nvSpPr>
          <p:cNvPr id="848" name="C"/>
          <p:cNvSpPr/>
          <p:nvPr/>
        </p:nvSpPr>
        <p:spPr>
          <a:xfrm>
            <a:off x="7175500" y="28702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</a:t>
            </a:r>
          </a:p>
        </p:txBody>
      </p:sp>
      <p:sp>
        <p:nvSpPr>
          <p:cNvPr id="849" name="D"/>
          <p:cNvSpPr/>
          <p:nvPr/>
        </p:nvSpPr>
        <p:spPr>
          <a:xfrm>
            <a:off x="61087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D</a:t>
            </a:r>
          </a:p>
        </p:txBody>
      </p:sp>
      <p:sp>
        <p:nvSpPr>
          <p:cNvPr id="850" name="E"/>
          <p:cNvSpPr/>
          <p:nvPr/>
        </p:nvSpPr>
        <p:spPr>
          <a:xfrm>
            <a:off x="10096500" y="4089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E</a:t>
            </a:r>
          </a:p>
        </p:txBody>
      </p:sp>
      <p:sp>
        <p:nvSpPr>
          <p:cNvPr id="851" name="G"/>
          <p:cNvSpPr/>
          <p:nvPr/>
        </p:nvSpPr>
        <p:spPr>
          <a:xfrm>
            <a:off x="86868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G</a:t>
            </a:r>
          </a:p>
        </p:txBody>
      </p:sp>
      <p:sp>
        <p:nvSpPr>
          <p:cNvPr id="852" name="F"/>
          <p:cNvSpPr/>
          <p:nvPr/>
        </p:nvSpPr>
        <p:spPr>
          <a:xfrm>
            <a:off x="4419600" y="51308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F</a:t>
            </a:r>
          </a:p>
        </p:txBody>
      </p:sp>
      <p:sp>
        <p:nvSpPr>
          <p:cNvPr id="853" name="H"/>
          <p:cNvSpPr/>
          <p:nvPr/>
        </p:nvSpPr>
        <p:spPr>
          <a:xfrm>
            <a:off x="66929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H</a:t>
            </a:r>
          </a:p>
        </p:txBody>
      </p:sp>
      <p:sp>
        <p:nvSpPr>
          <p:cNvPr id="854" name="I"/>
          <p:cNvSpPr/>
          <p:nvPr/>
        </p:nvSpPr>
        <p:spPr>
          <a:xfrm>
            <a:off x="8813800" y="6248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</a:t>
            </a:r>
          </a:p>
        </p:txBody>
      </p:sp>
      <p:sp>
        <p:nvSpPr>
          <p:cNvPr id="855" name="L"/>
          <p:cNvSpPr/>
          <p:nvPr/>
        </p:nvSpPr>
        <p:spPr>
          <a:xfrm>
            <a:off x="7175500" y="79629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</a:t>
            </a:r>
          </a:p>
        </p:txBody>
      </p:sp>
      <p:sp>
        <p:nvSpPr>
          <p:cNvPr id="856" name="M"/>
          <p:cNvSpPr/>
          <p:nvPr/>
        </p:nvSpPr>
        <p:spPr>
          <a:xfrm>
            <a:off x="3429000" y="8280400"/>
            <a:ext cx="622300" cy="62230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9300"/>
            </a:solidFill>
            <a:miter lim="400000"/>
          </a:ln>
          <a:effectLst>
            <a:outerShdw blurRad="38100" dist="38100" dir="28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700"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700" b="0" i="0" u="none" strike="noStrike" kern="0" cap="none" spc="0" normalizeH="0" baseline="0" noProof="0">
                <a:ln>
                  <a:noFill/>
                </a:ln>
                <a:solidFill>
                  <a:srgbClr val="FF93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</a:t>
            </a:r>
          </a:p>
        </p:txBody>
      </p:sp>
      <p:sp>
        <p:nvSpPr>
          <p:cNvPr id="857" name="Rectangle"/>
          <p:cNvSpPr/>
          <p:nvPr/>
        </p:nvSpPr>
        <p:spPr>
          <a:xfrm>
            <a:off x="3314700" y="254000"/>
            <a:ext cx="4927600" cy="431800"/>
          </a:xfrm>
          <a:prstGeom prst="rect">
            <a:avLst/>
          </a:prstGeom>
          <a:solidFill>
            <a:srgbClr val="FF9300">
              <a:alpha val="0"/>
            </a:srgbClr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58" name="Line"/>
          <p:cNvSpPr/>
          <p:nvPr/>
        </p:nvSpPr>
        <p:spPr>
          <a:xfrm>
            <a:off x="7023100" y="2540000"/>
            <a:ext cx="114300" cy="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59" name="“”"/>
          <p:cNvSpPr/>
          <p:nvPr/>
        </p:nvSpPr>
        <p:spPr>
          <a:xfrm>
            <a:off x="8572500" y="3683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“”</a:t>
            </a:r>
          </a:p>
        </p:txBody>
      </p:sp>
      <p:sp>
        <p:nvSpPr>
          <p:cNvPr id="860" name="“a”"/>
          <p:cNvSpPr/>
          <p:nvPr/>
        </p:nvSpPr>
        <p:spPr>
          <a:xfrm>
            <a:off x="8902700" y="9398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“a”</a:t>
            </a:r>
          </a:p>
        </p:txBody>
      </p:sp>
      <p:sp>
        <p:nvSpPr>
          <p:cNvPr id="861" name="“abc”"/>
          <p:cNvSpPr/>
          <p:nvPr/>
        </p:nvSpPr>
        <p:spPr>
          <a:xfrm>
            <a:off x="9334500" y="1536700"/>
            <a:ext cx="3022600" cy="787400"/>
          </a:xfrm>
          <a:prstGeom prst="roundRect">
            <a:avLst>
              <a:gd name="adj" fmla="val 24194"/>
            </a:avLst>
          </a:prstGeom>
          <a:blipFill>
            <a:blip r:embed="rId4"/>
          </a:blipFill>
          <a:ln w="25400">
            <a:solidFill>
              <a:srgbClr val="FFFFFF"/>
            </a:solidFill>
            <a:miter lim="400000"/>
          </a:ln>
          <a:effectLst>
            <a:outerShdw blurRad="76200" dist="76200" dir="342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800"/>
              </a:lnSpc>
              <a:tabLst>
                <a:tab pos="838200" algn="l"/>
              </a:tabLst>
              <a:defRPr sz="3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“abc”</a:t>
            </a:r>
          </a:p>
        </p:txBody>
      </p:sp>
      <p:sp>
        <p:nvSpPr>
          <p:cNvPr id="862" name="Circle"/>
          <p:cNvSpPr/>
          <p:nvPr/>
        </p:nvSpPr>
        <p:spPr>
          <a:xfrm>
            <a:off x="5638800" y="21844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63" name="Circle"/>
          <p:cNvSpPr/>
          <p:nvPr/>
        </p:nvSpPr>
        <p:spPr>
          <a:xfrm>
            <a:off x="5638800" y="21844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64" name="Circle"/>
          <p:cNvSpPr/>
          <p:nvPr/>
        </p:nvSpPr>
        <p:spPr>
          <a:xfrm>
            <a:off x="5638800" y="21717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65" name="Circle"/>
          <p:cNvSpPr/>
          <p:nvPr/>
        </p:nvSpPr>
        <p:spPr>
          <a:xfrm>
            <a:off x="5638800" y="21463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66" name="Circle"/>
          <p:cNvSpPr/>
          <p:nvPr/>
        </p:nvSpPr>
        <p:spPr>
          <a:xfrm>
            <a:off x="5626100" y="21463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67" name="Circle"/>
          <p:cNvSpPr/>
          <p:nvPr/>
        </p:nvSpPr>
        <p:spPr>
          <a:xfrm>
            <a:off x="5626100" y="21336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868" name="Circle"/>
          <p:cNvSpPr/>
          <p:nvPr/>
        </p:nvSpPr>
        <p:spPr>
          <a:xfrm>
            <a:off x="5626100" y="2146300"/>
            <a:ext cx="304800" cy="304800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4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0.004883 0.052083 -0.002930 0.052083 C -0.050832 0.052083 -0.206479 0.049121 -0.211914 0.061198 C -0.217773 0.074219 -0.212891 0.615885 -0.212891 0.615885" pathEditMode="relative">
                                      <p:cBhvr>
                                        <p:cTn id="22" dur="20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25" dur="1000" fill="hold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45" dur="400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0.004883 0.052083 -0.002930 0.052083 C -0.050832 0.052083 -0.206479 0.049121 -0.211914 0.061198 C -0.217773 0.074219 -0.212891 0.615885 -0.212891 0.615885" pathEditMode="relative">
                                      <p:cBhvr>
                                        <p:cTn id="54" dur="1500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57" dur="1000" fill="hold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77" dur="4000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86" dur="30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-0.005859 0.051432 -0.000977 0.057292 C 0.000615 0.059202 0.057292 0.050781 0.066406 0.057292 C 0.069093 0.059211 0.074544 0.160156 0.066406 0.165365 C 0.061338 0.168609 -0.017090 0.162109 -0.023438 0.165365 C -0.034642 0.171110 -0.020996 0.266927 -0.023438 0.272135 C -0.027120 0.279992 -0.122070 0.262153 -0.133789 0.272135 C -0.141997 0.279127 -0.137695 0.621745 -0.133789 0.625000 C -0.129310 0.628732 0.395754 0.635913 0.402832 0.625000 C 0.413249 0.608941 0.402250 0.021926 0.402344 0.022135 C 0.405273 0.028646 0.019783 0.031096 0.011719 0.022135 C 0.003906 0.013455 0.000000 0.000000 0.000000 0.000000" pathEditMode="relative">
                                      <p:cBhvr>
                                        <p:cTn id="95" dur="2000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0000 0.000000 0.004883 0.052083 -0.002930 0.052083 C -0.050832 0.052083 -0.206479 0.049121 -0.211914 0.061198 C -0.217773 0.074219 -0.212891 0.615885 -0.212891 0.615885" pathEditMode="relative">
                                      <p:cBhvr>
                                        <p:cTn id="104" dur="75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"/>
                            </p:stCondLst>
                            <p:childTnLst>
                              <p:par>
                                <p:cTn id="106" presetID="9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7" dur="1000" fill="hold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50"/>
                            </p:stCondLst>
                            <p:childTnLst>
                              <p:par>
                                <p:cTn id="1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1" grpId="0" animBg="1" advAuto="0"/>
      <p:bldP spid="832" grpId="0" animBg="1" advAuto="0"/>
      <p:bldP spid="833" grpId="0" animBg="1" advAuto="0"/>
      <p:bldP spid="834" grpId="0" animBg="1" advAuto="0"/>
      <p:bldP spid="859" grpId="0" animBg="1" advAuto="0"/>
      <p:bldP spid="860" grpId="0" animBg="1" advAuto="0"/>
      <p:bldP spid="861" grpId="0" animBg="1" advAuto="0"/>
      <p:bldP spid="862" grpId="0" animBg="1" advAuto="0"/>
      <p:bldP spid="862" grpId="1" animBg="1" advAuto="0"/>
      <p:bldP spid="863" grpId="0" animBg="1" advAuto="0"/>
      <p:bldP spid="863" grpId="1" animBg="1" advAuto="0"/>
      <p:bldP spid="864" grpId="0" animBg="1" advAuto="0"/>
      <p:bldP spid="864" grpId="1" animBg="1" advAuto="0"/>
      <p:bldP spid="865" grpId="0" animBg="1" advAuto="0"/>
      <p:bldP spid="865" grpId="1" animBg="1" advAuto="0"/>
      <p:bldP spid="866" grpId="0" animBg="1" advAuto="0"/>
      <p:bldP spid="866" grpId="1" animBg="1" advAuto="0"/>
      <p:bldP spid="867" grpId="0" animBg="1" advAuto="0"/>
      <p:bldP spid="867" grpId="1" animBg="1" advAuto="0"/>
      <p:bldP spid="868" grpId="0" animBg="1" advAuto="0"/>
      <p:bldP spid="868" grpId="1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LCSAJ Adequacy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t>LCSAJ Adequacy</a:t>
            </a:r>
          </a:p>
          <a:p>
            <a:pPr>
              <a:defRPr sz="3000">
                <a:solidFill>
                  <a:srgbClr val="005493"/>
                </a:solidFill>
              </a:defRPr>
            </a:pPr>
            <a:r>
              <a:t>Testing all paths up to a fixed length</a:t>
            </a:r>
          </a:p>
        </p:txBody>
      </p:sp>
      <p:sp>
        <p:nvSpPr>
          <p:cNvPr id="873" name="LCSAJ = Linear Code Sequence And Jump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LCSAJ =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Code Sequence And Jump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t>A LCSAJ is a sequential subpath in the CFG starting and ending in a branch</a:t>
            </a:r>
          </a:p>
        </p:txBody>
      </p:sp>
      <p:sp>
        <p:nvSpPr>
          <p:cNvPr id="8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graphicFrame>
        <p:nvGraphicFramePr>
          <p:cNvPr id="875" name="Table"/>
          <p:cNvGraphicFramePr/>
          <p:nvPr/>
        </p:nvGraphicFramePr>
        <p:xfrm>
          <a:off x="1587500" y="4889500"/>
          <a:ext cx="10007600" cy="4267199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500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LCSAJ length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FFFFFF"/>
                          </a:solidFill>
                          <a:effectLst>
                            <a:outerShdw blurRad="25400" dist="25400" dir="5400000" rotWithShape="0">
                              <a:srgbClr val="000000">
                                <a:alpha val="60000"/>
                              </a:srgbClr>
                            </a:outerShdw>
                          </a:effectLst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corresponds to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  <a:blipFill rotWithShape="1">
                      <a:blip r:embed="rId3"/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526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statement coverage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8613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branch coverage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3952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 i="1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3600">
                          <a:solidFill>
                            <a:srgbClr val="000000"/>
                          </a:solidFill>
                          <a:latin typeface="Gill Sans"/>
                          <a:ea typeface="Gill Sans"/>
                          <a:cs typeface="Gill Sans"/>
                          <a:sym typeface="Gill Sans"/>
                        </a:defRPr>
                      </a:pPr>
                      <a:r>
                        <a:t>coverage of </a:t>
                      </a:r>
                      <a:r>
                        <a:rPr i="1"/>
                        <a:t>n</a:t>
                      </a:r>
                      <a:br>
                        <a:rPr i="1"/>
                      </a:br>
                      <a:r>
                        <a:t>consecutive LCSAJs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3100"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∞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tabLst>
                          <a:tab pos="914400" algn="l"/>
                        </a:tabLst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>
                          <a:latin typeface="Gill Sans"/>
                          <a:ea typeface="Gill Sans"/>
                          <a:cs typeface="Gill Sans"/>
                          <a:sym typeface="Gill Sans"/>
                        </a:rPr>
                        <a:t>path coverage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880" name="Test Criteria"/>
          <p:cNvSpPr txBox="1"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Test Criteria</a:t>
            </a:r>
          </a:p>
        </p:txBody>
      </p:sp>
      <p:sp>
        <p:nvSpPr>
          <p:cNvPr id="881" name="Statement testing"/>
          <p:cNvSpPr/>
          <p:nvPr/>
        </p:nvSpPr>
        <p:spPr>
          <a:xfrm>
            <a:off x="47117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Statement testing</a:t>
            </a:r>
          </a:p>
        </p:txBody>
      </p:sp>
      <p:sp>
        <p:nvSpPr>
          <p:cNvPr id="882" name="Branch testing"/>
          <p:cNvSpPr/>
          <p:nvPr/>
        </p:nvSpPr>
        <p:spPr>
          <a:xfrm>
            <a:off x="4711700" y="70866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testing</a:t>
            </a:r>
          </a:p>
        </p:txBody>
      </p:sp>
      <p:sp>
        <p:nvSpPr>
          <p:cNvPr id="883" name="Basic condition testing"/>
          <p:cNvSpPr/>
          <p:nvPr/>
        </p:nvSpPr>
        <p:spPr>
          <a:xfrm>
            <a:off x="90932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Basic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884" name="MCDC testing"/>
          <p:cNvSpPr/>
          <p:nvPr/>
        </p:nvSpPr>
        <p:spPr>
          <a:xfrm>
            <a:off x="9105900" y="41148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MCDC testing</a:t>
            </a:r>
          </a:p>
        </p:txBody>
      </p:sp>
      <p:sp>
        <p:nvSpPr>
          <p:cNvPr id="885" name="Compound condition testing"/>
          <p:cNvSpPr/>
          <p:nvPr/>
        </p:nvSpPr>
        <p:spPr>
          <a:xfrm>
            <a:off x="91059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Compound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886" name="Path testing"/>
          <p:cNvSpPr/>
          <p:nvPr/>
        </p:nvSpPr>
        <p:spPr>
          <a:xfrm>
            <a:off x="4711700" y="9652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Path testing</a:t>
            </a:r>
          </a:p>
        </p:txBody>
      </p:sp>
      <p:sp>
        <p:nvSpPr>
          <p:cNvPr id="887" name="Loop boundary testing"/>
          <p:cNvSpPr/>
          <p:nvPr/>
        </p:nvSpPr>
        <p:spPr>
          <a:xfrm>
            <a:off x="368300" y="8521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Loop 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testing</a:t>
            </a:r>
          </a:p>
        </p:txBody>
      </p:sp>
      <p:sp>
        <p:nvSpPr>
          <p:cNvPr id="888" name="Branch and condition testing"/>
          <p:cNvSpPr/>
          <p:nvPr/>
        </p:nvSpPr>
        <p:spPr>
          <a:xfrm>
            <a:off x="91059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Branch and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condition testing</a:t>
            </a:r>
          </a:p>
        </p:txBody>
      </p:sp>
      <p:sp>
        <p:nvSpPr>
          <p:cNvPr id="889" name="Line"/>
          <p:cNvSpPr/>
          <p:nvPr/>
        </p:nvSpPr>
        <p:spPr>
          <a:xfrm>
            <a:off x="368300" y="3890433"/>
            <a:ext cx="12497362" cy="128"/>
          </a:xfrm>
          <a:prstGeom prst="line">
            <a:avLst/>
          </a:prstGeom>
          <a:ln w="76200">
            <a:solidFill>
              <a:srgbClr val="C0C0C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90" name="LCSAJ testing"/>
          <p:cNvSpPr/>
          <p:nvPr/>
        </p:nvSpPr>
        <p:spPr>
          <a:xfrm>
            <a:off x="4711700" y="56007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457200">
              <a:lnSpc>
                <a:spcPts val="3300"/>
              </a:lnSpc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LCSAJ testing</a:t>
            </a:r>
          </a:p>
        </p:txBody>
      </p:sp>
      <p:sp>
        <p:nvSpPr>
          <p:cNvPr id="891" name="Boundary interior testing"/>
          <p:cNvSpPr/>
          <p:nvPr/>
        </p:nvSpPr>
        <p:spPr>
          <a:xfrm>
            <a:off x="4711700" y="2451100"/>
            <a:ext cx="2794000" cy="1016000"/>
          </a:xfrm>
          <a:prstGeom prst="roundRect">
            <a:avLst>
              <a:gd name="adj" fmla="val 18750"/>
            </a:avLst>
          </a:prstGeom>
          <a:blipFill>
            <a:blip r:embed="rId3"/>
          </a:blipFill>
          <a:ln w="12700">
            <a:miter lim="400000"/>
          </a:ln>
          <a:effectLst>
            <a:outerShdw blurRad="76200" dir="1620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marL="0" marR="0" lvl="0" indent="0" algn="ctr" defTabSz="457200" rtl="0" eaLnBrk="1" fontAlgn="auto" latinLnBrk="0" hangingPunct="0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38200" algn="l"/>
              </a:tabLst>
              <a:defRPr sz="28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Boundary</a:t>
            </a:r>
            <a:b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sym typeface="Gill Sans"/>
              </a:rPr>
              <a:t>interior testing</a:t>
            </a:r>
          </a:p>
        </p:txBody>
      </p:sp>
      <p:sp>
        <p:nvSpPr>
          <p:cNvPr id="892" name="Practical Criteria"/>
          <p:cNvSpPr txBox="1"/>
          <p:nvPr/>
        </p:nvSpPr>
        <p:spPr>
          <a:xfrm rot="16200000">
            <a:off x="11328691" y="6546850"/>
            <a:ext cx="255436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Practical Criteria</a:t>
            </a:r>
          </a:p>
        </p:txBody>
      </p:sp>
      <p:sp>
        <p:nvSpPr>
          <p:cNvPr id="893" name="Theoretical Criteria"/>
          <p:cNvSpPr txBox="1"/>
          <p:nvPr/>
        </p:nvSpPr>
        <p:spPr>
          <a:xfrm rot="16200000">
            <a:off x="11111910" y="1657350"/>
            <a:ext cx="2987924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92929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929292"/>
                </a:solidFill>
                <a:effectLst/>
                <a:uLnTx/>
                <a:uFillTx/>
                <a:latin typeface="Gill Sans"/>
                <a:sym typeface="Gill Sans"/>
              </a:rPr>
              <a:t>Theoretical Criteria</a:t>
            </a:r>
          </a:p>
        </p:txBody>
      </p:sp>
      <p:sp>
        <p:nvSpPr>
          <p:cNvPr id="894" name="Line"/>
          <p:cNvSpPr/>
          <p:nvPr/>
        </p:nvSpPr>
        <p:spPr>
          <a:xfrm flipV="1">
            <a:off x="6184900" y="80475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95" name="Line"/>
          <p:cNvSpPr/>
          <p:nvPr/>
        </p:nvSpPr>
        <p:spPr>
          <a:xfrm flipV="1">
            <a:off x="6184900" y="66124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96" name="Line"/>
          <p:cNvSpPr/>
          <p:nvPr/>
        </p:nvSpPr>
        <p:spPr>
          <a:xfrm flipV="1">
            <a:off x="10566400" y="51138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97" name="Line"/>
          <p:cNvSpPr/>
          <p:nvPr/>
        </p:nvSpPr>
        <p:spPr>
          <a:xfrm flipV="1">
            <a:off x="10566399" y="3462848"/>
            <a:ext cx="1" cy="66991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98" name="Line"/>
          <p:cNvSpPr/>
          <p:nvPr/>
        </p:nvSpPr>
        <p:spPr>
          <a:xfrm flipV="1">
            <a:off x="6184900" y="1976948"/>
            <a:ext cx="0" cy="508019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99" name="Line"/>
          <p:cNvSpPr/>
          <p:nvPr/>
        </p:nvSpPr>
        <p:spPr>
          <a:xfrm flipV="1">
            <a:off x="6163733" y="6637866"/>
            <a:ext cx="4419601" cy="423334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900" name="Line"/>
          <p:cNvSpPr/>
          <p:nvPr/>
        </p:nvSpPr>
        <p:spPr>
          <a:xfrm flipV="1">
            <a:off x="10566400" y="6612448"/>
            <a:ext cx="1" cy="1920666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901" name="Line"/>
          <p:cNvSpPr/>
          <p:nvPr/>
        </p:nvSpPr>
        <p:spPr>
          <a:xfrm flipV="1">
            <a:off x="6189133" y="3471333"/>
            <a:ext cx="1" cy="2153798"/>
          </a:xfrm>
          <a:prstGeom prst="line">
            <a:avLst/>
          </a:prstGeom>
          <a:ln w="38100">
            <a:solidFill>
              <a:srgbClr val="000000">
                <a:alpha val="20000"/>
              </a:srgb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902" name="Line"/>
          <p:cNvSpPr/>
          <p:nvPr/>
        </p:nvSpPr>
        <p:spPr>
          <a:xfrm flipV="1">
            <a:off x="1794933" y="3505200"/>
            <a:ext cx="4351868" cy="502920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903" name="Line"/>
          <p:cNvSpPr/>
          <p:nvPr/>
        </p:nvSpPr>
        <p:spPr>
          <a:xfrm flipH="1" flipV="1">
            <a:off x="9182100" y="503748"/>
            <a:ext cx="267527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904" name="subsumes"/>
          <p:cNvSpPr txBox="1"/>
          <p:nvPr/>
        </p:nvSpPr>
        <p:spPr>
          <a:xfrm>
            <a:off x="9746338" y="539750"/>
            <a:ext cx="1502669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subsumes</a:t>
            </a:r>
          </a:p>
        </p:txBody>
      </p:sp>
      <p:sp>
        <p:nvSpPr>
          <p:cNvPr id="905" name="Line"/>
          <p:cNvSpPr/>
          <p:nvPr/>
        </p:nvSpPr>
        <p:spPr>
          <a:xfrm flipV="1">
            <a:off x="6197599" y="3461532"/>
            <a:ext cx="1" cy="2178322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0" tIns="0" rIns="0" bIns="0"/>
          <a:lstStyle/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atisfying Adequacy Criteria: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Satisfying Adequacy Criteria: Challenges</a:t>
            </a:r>
          </a:p>
        </p:txBody>
      </p:sp>
      <p:sp>
        <p:nvSpPr>
          <p:cNvPr id="910" name="Statements may not be executed because of defensive programming or code reu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Statements</a:t>
            </a:r>
            <a:r>
              <a:t> may not be executed because of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defensive programming</a:t>
            </a:r>
            <a:r>
              <a:t> or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 reuse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endParaRPr i="1">
              <a:solidFill>
                <a:srgbClr val="01199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Conditions</a:t>
            </a:r>
            <a:r>
              <a:t> may not be satisfiable because of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interdependent conditions</a:t>
            </a: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endParaRPr i="1">
              <a:solidFill>
                <a:srgbClr val="01199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spcBef>
                <a:spcPts val="1000"/>
              </a:spcBef>
              <a:defRPr>
                <a:solidFill>
                  <a:srgbClr val="000000"/>
                </a:solidFill>
              </a:defRPr>
            </a:pPr>
            <a:r>
              <a:rPr i="1">
                <a:latin typeface="Helvetica Neue"/>
                <a:ea typeface="Helvetica Neue"/>
                <a:cs typeface="Helvetica Neue"/>
                <a:sym typeface="Helvetica Neue"/>
              </a:rPr>
              <a:t>Paths</a:t>
            </a:r>
            <a:r>
              <a:t> may not be executable because of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interdependent decisions</a:t>
            </a:r>
          </a:p>
        </p:txBody>
      </p:sp>
      <p:sp>
        <p:nvSpPr>
          <p:cNvPr id="9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Reaching Specific Code can be Hard/Impossibl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Reaching Specific Code can be Hard/Impossible!</a:t>
            </a:r>
          </a:p>
        </p:txBody>
      </p:sp>
      <p:sp>
        <p:nvSpPr>
          <p:cNvPr id="916" name="Even the best-designed, best-maintained systems may contain unreachable cod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Even the best-designed, best-maintained systems may contain unreachable code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Solutions: allow coverage less than 100%, </a:t>
            </a:r>
          </a:p>
          <a:p>
            <a:pPr lvl="1">
              <a:buChar char="-"/>
              <a:defRPr>
                <a:solidFill>
                  <a:srgbClr val="000000"/>
                </a:solidFill>
              </a:defRPr>
            </a:pPr>
            <a:r>
              <a:t>require justification for exceptions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 large amount of unreachable code/paths/conditions is a serious </a:t>
            </a:r>
            <a:r>
              <a:rPr i="1">
                <a:solidFill>
                  <a:srgbClr val="0119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maintainability problem</a:t>
            </a:r>
          </a:p>
        </p:txBody>
      </p:sp>
      <p:sp>
        <p:nvSpPr>
          <p:cNvPr id="9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sym typeface="Helvetica Neue"/>
              </a:rPr>
              <a:pPr marL="0" marR="0" lvl="0" indent="0" algn="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sym typeface="Helvetica Neue"/>
            </a:endParaRPr>
          </a:p>
        </p:txBody>
      </p:sp>
      <p:sp>
        <p:nvSpPr>
          <p:cNvPr id="922" name="Summary"/>
          <p:cNvSpPr txBox="1"/>
          <p:nvPr/>
        </p:nvSpPr>
        <p:spPr>
          <a:xfrm>
            <a:off x="4766817" y="4342488"/>
            <a:ext cx="3471165" cy="1068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005493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400" b="0" i="0" u="none" strike="noStrike" kern="0" cap="none" spc="0" normalizeH="0" baseline="0" noProof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Helvetica Neue Light"/>
                <a:sym typeface="Helvetica Neue Light"/>
              </a:rPr>
              <a:t>Summary</a:t>
            </a:r>
          </a:p>
        </p:txBody>
      </p:sp>
      <p:grpSp>
        <p:nvGrpSpPr>
          <p:cNvPr id="925" name="Image"/>
          <p:cNvGrpSpPr/>
          <p:nvPr/>
        </p:nvGrpSpPr>
        <p:grpSpPr>
          <a:xfrm>
            <a:off x="521213" y="326382"/>
            <a:ext cx="4925209" cy="4030980"/>
            <a:chOff x="0" y="0"/>
            <a:chExt cx="4925208" cy="4030979"/>
          </a:xfrm>
        </p:grpSpPr>
        <p:pic>
          <p:nvPicPr>
            <p:cNvPr id="924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900" y="139700"/>
              <a:ext cx="4493409" cy="34721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3" name="Image" descr="Imag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925209" cy="4030980"/>
            </a:xfrm>
            <a:prstGeom prst="rect">
              <a:avLst/>
            </a:prstGeom>
            <a:effectLst/>
          </p:spPr>
        </p:pic>
      </p:grpSp>
      <p:grpSp>
        <p:nvGrpSpPr>
          <p:cNvPr id="928" name="Image"/>
          <p:cNvGrpSpPr/>
          <p:nvPr/>
        </p:nvGrpSpPr>
        <p:grpSpPr>
          <a:xfrm>
            <a:off x="7543706" y="326382"/>
            <a:ext cx="4925210" cy="4030980"/>
            <a:chOff x="0" y="0"/>
            <a:chExt cx="4925208" cy="4030979"/>
          </a:xfrm>
        </p:grpSpPr>
        <p:pic>
          <p:nvPicPr>
            <p:cNvPr id="92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900" y="139700"/>
              <a:ext cx="4493409" cy="34721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6" name="Image" descr="Imag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925209" cy="4030980"/>
            </a:xfrm>
            <a:prstGeom prst="rect">
              <a:avLst/>
            </a:prstGeom>
            <a:effectLst/>
          </p:spPr>
        </p:pic>
      </p:grpSp>
      <p:grpSp>
        <p:nvGrpSpPr>
          <p:cNvPr id="931" name="Image"/>
          <p:cNvGrpSpPr/>
          <p:nvPr/>
        </p:nvGrpSpPr>
        <p:grpSpPr>
          <a:xfrm>
            <a:off x="7543706" y="5483502"/>
            <a:ext cx="4925210" cy="4030980"/>
            <a:chOff x="0" y="0"/>
            <a:chExt cx="4925208" cy="4030979"/>
          </a:xfrm>
        </p:grpSpPr>
        <p:pic>
          <p:nvPicPr>
            <p:cNvPr id="930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900" y="139700"/>
              <a:ext cx="4493409" cy="34721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29" name="Image" descr="Imag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925209" cy="4030980"/>
            </a:xfrm>
            <a:prstGeom prst="rect">
              <a:avLst/>
            </a:prstGeom>
            <a:effectLst/>
          </p:spPr>
        </p:pic>
      </p:grpSp>
      <p:grpSp>
        <p:nvGrpSpPr>
          <p:cNvPr id="934" name="Image"/>
          <p:cNvGrpSpPr/>
          <p:nvPr/>
        </p:nvGrpSpPr>
        <p:grpSpPr>
          <a:xfrm>
            <a:off x="521213" y="5483502"/>
            <a:ext cx="4925210" cy="4030980"/>
            <a:chOff x="0" y="0"/>
            <a:chExt cx="4925208" cy="4030979"/>
          </a:xfrm>
        </p:grpSpPr>
        <p:pic>
          <p:nvPicPr>
            <p:cNvPr id="933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900" y="139700"/>
              <a:ext cx="4493409" cy="34721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32" name="Image" descr="Imag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4925209" cy="403098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e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The Code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// Solve ax2 + bx + c = 0     public solve(double a, double b, double c)     {         double q = b * b - 4 * a * c;         if (q &gt; 0 &amp;&amp; a ≠ 0) {             // code for handling two roots         }…"/>
          <p:cNvSpPr txBox="1">
            <a:spLocks noGrp="1"/>
          </p:cNvSpPr>
          <p:nvPr>
            <p:ph type="body" idx="1"/>
          </p:nvPr>
        </p:nvSpPr>
        <p:spPr>
          <a:xfrm>
            <a:off x="457200" y="2057400"/>
            <a:ext cx="12344400" cy="7442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// Solve ax</a:t>
            </a:r>
            <a:r>
              <a:rPr sz="2900" baseline="31999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+ bx + c = 0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public solve(double a, double b, double c)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double q = b * b - 4 * a * c;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if (q &gt; 0 &amp;&amp; a ≠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two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if (q ==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one root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no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</a:p>
        </p:txBody>
      </p:sp>
      <p:sp>
        <p:nvSpPr>
          <p:cNvPr id="218" name="Test this case"/>
          <p:cNvSpPr/>
          <p:nvPr/>
        </p:nvSpPr>
        <p:spPr>
          <a:xfrm>
            <a:off x="7620000" y="3886200"/>
            <a:ext cx="3454400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Test this case</a:t>
            </a:r>
          </a:p>
        </p:txBody>
      </p:sp>
      <p:sp>
        <p:nvSpPr>
          <p:cNvPr id="219" name="and this"/>
          <p:cNvSpPr/>
          <p:nvPr/>
        </p:nvSpPr>
        <p:spPr>
          <a:xfrm>
            <a:off x="7620000" y="5664200"/>
            <a:ext cx="3454400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and this</a:t>
            </a:r>
          </a:p>
        </p:txBody>
      </p:sp>
      <p:sp>
        <p:nvSpPr>
          <p:cNvPr id="220" name="and this!"/>
          <p:cNvSpPr/>
          <p:nvPr/>
        </p:nvSpPr>
        <p:spPr>
          <a:xfrm>
            <a:off x="7620000" y="7607300"/>
            <a:ext cx="3454400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and this!</a:t>
            </a:r>
          </a:p>
        </p:txBody>
      </p:sp>
      <p:pic>
        <p:nvPicPr>
          <p:cNvPr id="221" name="latex-image-1.png" descr="latex-image-1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81988" y="914400"/>
            <a:ext cx="3098800" cy="81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2" animBg="1" advAuto="0"/>
      <p:bldP spid="219" grpId="3" animBg="1" advAuto="0"/>
      <p:bldP spid="220" grpId="4" animBg="1" advAuto="0"/>
      <p:bldP spid="22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he Test Ca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The Test Cases</a:t>
            </a:r>
          </a:p>
        </p:txBody>
      </p:sp>
      <p:sp>
        <p:nvSpPr>
          <p:cNvPr id="2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27" name="// Solve ax2 + bx + c = 0     public solve(double a, double b, double c)     {         double q = b * b - 4 * a * c;         if (q &gt; 0 &amp;&amp; a ≠ 0) {             // code for handling two roots         }…"/>
          <p:cNvSpPr txBox="1">
            <a:spLocks noGrp="1"/>
          </p:cNvSpPr>
          <p:nvPr>
            <p:ph type="body" idx="1"/>
          </p:nvPr>
        </p:nvSpPr>
        <p:spPr>
          <a:xfrm>
            <a:off x="571500" y="2108200"/>
            <a:ext cx="10820400" cy="7442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// Solve ax</a:t>
            </a:r>
            <a:r>
              <a:rPr sz="2900" baseline="31999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+ bx + c = 0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public solve(double a, double b, double c)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double q = b * b - 4 * a * c;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if (q &gt; 0 &amp;&amp; a ≠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two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if (q ==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one root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no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</a:p>
        </p:txBody>
      </p:sp>
      <p:sp>
        <p:nvSpPr>
          <p:cNvPr id="228" name="(a, b, c) = (3, 4, 1)"/>
          <p:cNvSpPr/>
          <p:nvPr/>
        </p:nvSpPr>
        <p:spPr>
          <a:xfrm>
            <a:off x="8425078" y="4140200"/>
            <a:ext cx="3941978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(a, b, c) = (3, 4, 1)</a:t>
            </a:r>
          </a:p>
        </p:txBody>
      </p:sp>
      <p:sp>
        <p:nvSpPr>
          <p:cNvPr id="229" name="(a, b, c) = (0, 0, 1)"/>
          <p:cNvSpPr/>
          <p:nvPr/>
        </p:nvSpPr>
        <p:spPr>
          <a:xfrm>
            <a:off x="8425078" y="5792787"/>
            <a:ext cx="4008222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(a, b, c) = (0, 0, 1)</a:t>
            </a:r>
          </a:p>
        </p:txBody>
      </p:sp>
      <p:sp>
        <p:nvSpPr>
          <p:cNvPr id="230" name="(a, b, c) = (3, 2, 1)"/>
          <p:cNvSpPr/>
          <p:nvPr/>
        </p:nvSpPr>
        <p:spPr>
          <a:xfrm>
            <a:off x="8425078" y="7496282"/>
            <a:ext cx="4008222" cy="1270000"/>
          </a:xfrm>
          <a:prstGeom prst="roundRect">
            <a:avLst>
              <a:gd name="adj" fmla="val 15000"/>
            </a:avLst>
          </a:prstGeom>
          <a:blipFill>
            <a:blip r:embed="rId3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(a, b, c) = (3, 2, 1)</a:t>
            </a:r>
          </a:p>
        </p:txBody>
      </p:sp>
      <p:pic>
        <p:nvPicPr>
          <p:cNvPr id="231" name="latex-image-1.png" descr="latex-image-1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01278" y="917682"/>
            <a:ext cx="3098800" cy="81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  <p:bldP spid="230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A Def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A Defect</a:t>
            </a:r>
          </a:p>
        </p:txBody>
      </p:sp>
      <p:sp>
        <p:nvSpPr>
          <p:cNvPr id="2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37" name="// Solve ax2 + bx + c = 0     public solve(double a, double b, double c)     {         double q = b * b - 4 * a * c;         if (q &gt; 0 &amp;&amp; a ≠ 0) {             // code for handling two roots         }…"/>
          <p:cNvSpPr txBox="1">
            <a:spLocks noGrp="1"/>
          </p:cNvSpPr>
          <p:nvPr>
            <p:ph type="body" idx="1"/>
          </p:nvPr>
        </p:nvSpPr>
        <p:spPr>
          <a:xfrm>
            <a:off x="885824" y="2108200"/>
            <a:ext cx="10506075" cy="7442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// Solve ax</a:t>
            </a:r>
            <a:r>
              <a:rPr sz="2900" baseline="31999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+ bx + c = 0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public solve(double a, double b, double c)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double q = b * b - 4 * a * c;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if (q &gt; 0 &amp;&amp; a ≠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two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if (q ==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x = (-b) / (2 * a);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no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</a:p>
        </p:txBody>
      </p:sp>
      <p:pic>
        <p:nvPicPr>
          <p:cNvPr id="238" name="latex-image-1.png" descr="latex-image-1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39213" y="1104900"/>
            <a:ext cx="3098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↯"/>
          <p:cNvSpPr txBox="1"/>
          <p:nvPr/>
        </p:nvSpPr>
        <p:spPr>
          <a:xfrm rot="16728557">
            <a:off x="4538574" y="5626099"/>
            <a:ext cx="1143001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9600" b="1">
                <a:solidFill>
                  <a:srgbClr val="FF93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10600" b="0" dirty="0"/>
              <a:t>↯</a:t>
            </a:r>
            <a:r>
              <a:rPr dirty="0"/>
              <a:t> </a:t>
            </a:r>
          </a:p>
        </p:txBody>
      </p:sp>
      <p:sp>
        <p:nvSpPr>
          <p:cNvPr id="240" name="code must handle a = 0"/>
          <p:cNvSpPr txBox="1"/>
          <p:nvPr/>
        </p:nvSpPr>
        <p:spPr>
          <a:xfrm>
            <a:off x="4805733" y="6925693"/>
            <a:ext cx="3489723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93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dirty="0"/>
              <a:t>code must handle a = 0</a:t>
            </a:r>
          </a:p>
        </p:txBody>
      </p:sp>
      <p:sp>
        <p:nvSpPr>
          <p:cNvPr id="241" name="(a, b, c) = (0, 0, 1)"/>
          <p:cNvSpPr/>
          <p:nvPr/>
        </p:nvSpPr>
        <p:spPr>
          <a:xfrm>
            <a:off x="8175626" y="5241923"/>
            <a:ext cx="3862387" cy="1270000"/>
          </a:xfrm>
          <a:prstGeom prst="roundRect">
            <a:avLst>
              <a:gd name="adj" fmla="val 15000"/>
            </a:avLst>
          </a:prstGeom>
          <a:blipFill>
            <a:blip r:embed="rId4"/>
          </a:blip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(a, b, c) = (0, 0, 1)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1" animBg="1" advAuto="0"/>
      <p:bldP spid="240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xpressing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Expressing Structure</a:t>
            </a:r>
          </a:p>
        </p:txBody>
      </p: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367056" y="9199778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47" name="// Solve ax2 + bx + c = 0     public solve(double a, double b, double c)     {         double q = b * b - 4 * a * c;         if (q &gt; 0 &amp;&amp; a ≠ 0) {             // code for handling two roots         }…"/>
          <p:cNvSpPr txBox="1">
            <a:spLocks noGrp="1"/>
          </p:cNvSpPr>
          <p:nvPr>
            <p:ph type="body" idx="1"/>
          </p:nvPr>
        </p:nvSpPr>
        <p:spPr>
          <a:xfrm>
            <a:off x="571500" y="2108200"/>
            <a:ext cx="10820400" cy="74422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// Solve ax</a:t>
            </a:r>
            <a:r>
              <a:rPr sz="2900" baseline="31999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2</a:t>
            </a: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+ bx + c = 0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public solve(double a, double b, double c)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double q = b * b - 4 * a * c;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if (q &gt; 0 &amp;&amp; a ≠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two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if (q == 0)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x = (-b) / (2 * a);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</a:p>
          <a:p>
            <a:pPr marL="0" indent="0">
              <a:spcBef>
                <a:spcPts val="2400"/>
              </a:spcBef>
              <a:buSzTx/>
              <a:buFontTx/>
              <a:buNone/>
              <a:defRPr sz="35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else {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    // code for handling no roots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    }</a:t>
            </a:r>
            <a:b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</a:br>
            <a:r>
              <a:rPr sz="2900" dirty="0">
                <a:solidFill>
                  <a:srgbClr val="172FA6"/>
                </a:solidFill>
                <a:latin typeface="Monaco"/>
                <a:ea typeface="Monaco"/>
                <a:cs typeface="Monaco"/>
                <a:sym typeface="Monaco"/>
              </a:rPr>
              <a:t>    }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5849</Words>
  <Application>Microsoft Office PowerPoint</Application>
  <PresentationFormat>Custom</PresentationFormat>
  <Paragraphs>876</Paragraphs>
  <Slides>59</Slides>
  <Notes>58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Calibri</vt:lpstr>
      <vt:lpstr>Gill Sans</vt:lpstr>
      <vt:lpstr>Helvetica</vt:lpstr>
      <vt:lpstr>Helvetica Neue</vt:lpstr>
      <vt:lpstr>Helvetica Neue Light</vt:lpstr>
      <vt:lpstr>Helvetica Neue Medium</vt:lpstr>
      <vt:lpstr>Lucida Grande</vt:lpstr>
      <vt:lpstr>Monaco</vt:lpstr>
      <vt:lpstr>Verdana</vt:lpstr>
      <vt:lpstr>ModernPortfolio</vt:lpstr>
      <vt:lpstr>CS 4350: Fundamentals of Software Engineering  Lesson 7.3 Structural Testing</vt:lpstr>
      <vt:lpstr>Black-Box vs. White-Box Testing</vt:lpstr>
      <vt:lpstr>Why Structural?</vt:lpstr>
      <vt:lpstr>Why Structural?</vt:lpstr>
      <vt:lpstr>A Challenge</vt:lpstr>
      <vt:lpstr>The Code</vt:lpstr>
      <vt:lpstr>The Test Cases</vt:lpstr>
      <vt:lpstr>A Defect</vt:lpstr>
      <vt:lpstr>Expressing Structure</vt:lpstr>
      <vt:lpstr>Control Flow Graph</vt:lpstr>
      <vt:lpstr>Control Flow Patterns</vt:lpstr>
      <vt:lpstr>Structural Testing</vt:lpstr>
      <vt:lpstr>cgi_decode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Adequacy Criteria</vt:lpstr>
      <vt:lpstr>Statement Testing</vt:lpstr>
      <vt:lpstr>PowerPoint Presentation</vt:lpstr>
      <vt:lpstr>PowerPoint Presentation</vt:lpstr>
      <vt:lpstr>PowerPoint Presentation</vt:lpstr>
      <vt:lpstr>PowerPoint Presentation</vt:lpstr>
      <vt:lpstr>Computing Coverage</vt:lpstr>
      <vt:lpstr>Branch Testing Criterion</vt:lpstr>
      <vt:lpstr>Test Criteria</vt:lpstr>
      <vt:lpstr>PowerPoint Presentation</vt:lpstr>
      <vt:lpstr>PowerPoint Presentation</vt:lpstr>
      <vt:lpstr>PowerPoint Presentation</vt:lpstr>
      <vt:lpstr>PowerPoint Presentation</vt:lpstr>
      <vt:lpstr>Condition Testing</vt:lpstr>
      <vt:lpstr>Condition Testing</vt:lpstr>
      <vt:lpstr>Basic Condition Testing Adequacy Criterion</vt:lpstr>
      <vt:lpstr>Test Criteria</vt:lpstr>
      <vt:lpstr>Test Criteria</vt:lpstr>
      <vt:lpstr>Test Criteria</vt:lpstr>
      <vt:lpstr>Compound Conditions</vt:lpstr>
      <vt:lpstr>Test Criteria</vt:lpstr>
      <vt:lpstr>Test Criteria</vt:lpstr>
      <vt:lpstr>MCDC Testing Modified Condition Decision Coverage</vt:lpstr>
      <vt:lpstr>MCDC Testing Modified Condition Decision Coverage</vt:lpstr>
      <vt:lpstr>MCDC Testing Modified Condition Decision Coverage</vt:lpstr>
      <vt:lpstr>Path Testing beyond individual branches</vt:lpstr>
      <vt:lpstr>Test Criteria</vt:lpstr>
      <vt:lpstr>Test Criteria</vt:lpstr>
      <vt:lpstr>Test Criteria</vt:lpstr>
      <vt:lpstr>Boundary Interior Adequacy for cgi_decode</vt:lpstr>
      <vt:lpstr>Boundary Interior Testing: Issues</vt:lpstr>
      <vt:lpstr>Test Criteria</vt:lpstr>
      <vt:lpstr>Loop Boundary Adequacy</vt:lpstr>
      <vt:lpstr>PowerPoint Presentation</vt:lpstr>
      <vt:lpstr>LCSAJ Adequacy Testing all paths up to a fixed length</vt:lpstr>
      <vt:lpstr>Test Criteria</vt:lpstr>
      <vt:lpstr>Satisfying Adequacy Criteria: Challenges</vt:lpstr>
      <vt:lpstr>Reaching Specific Code can be Hard/Impossible!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 Lesson 7.3 Structural Testing</dc:title>
  <dc:creator>Adeel A. Bhutta</dc:creator>
  <cp:lastModifiedBy>Bhutta, Adeel</cp:lastModifiedBy>
  <cp:revision>6</cp:revision>
  <dcterms:modified xsi:type="dcterms:W3CDTF">2021-10-18T15:45:16Z</dcterms:modified>
</cp:coreProperties>
</file>